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83" r:id="rId13"/>
    <p:sldId id="277" r:id="rId14"/>
    <p:sldId id="282" r:id="rId15"/>
    <p:sldId id="269" r:id="rId16"/>
    <p:sldId id="270" r:id="rId17"/>
    <p:sldId id="271" r:id="rId18"/>
    <p:sldId id="272" r:id="rId19"/>
    <p:sldId id="273" r:id="rId20"/>
    <p:sldId id="274" r:id="rId21"/>
  </p:sldIdLst>
  <p:sldSz cx="18288000" cy="10287000"/>
  <p:notesSz cx="6858000" cy="9144000"/>
  <p:embeddedFontLst>
    <p:embeddedFont>
      <p:font typeface="Be Vietnam Ultra-Bold" panose="020B0604020202020204" charset="0"/>
      <p:regular r:id="rId22"/>
    </p:embeddedFont>
    <p:embeddedFont>
      <p:font typeface="Be Vietnam Ultra-Bold Italics" panose="020B0604020202020204" charset="0"/>
      <p:regular r:id="rId23"/>
    </p:embeddedFont>
    <p:embeddedFont>
      <p:font typeface="Klein Condensed Heavy" panose="020B0604020202020204" charset="0"/>
      <p:regular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602A50-FDA2-6793-417B-E1C037433290}" v="14" dt="2025-04-28T20:16:38.992"/>
    <p1510:client id="{9F3F96A4-4069-5251-14A1-E4E4878E1200}" v="9" dt="2025-04-28T18:12:42.824"/>
    <p1510:client id="{9F727240-5061-F361-8246-73FA42CE8D00}" v="9" dt="2025-04-28T23:27:56.235"/>
    <p1510:client id="{BDD4585D-8416-6FF1-5FDB-976675809F22}" v="18" dt="2025-04-28T18:07:35.005"/>
    <p1510:client id="{C286B79B-FE16-6D1D-E5A8-C11AC25E20D1}" v="8" dt="2025-04-28T17:34:50.846"/>
    <p1510:client id="{DE1CB2F2-95F2-8FF1-4086-982A4C5EA312}" v="1" dt="2025-04-28T22:57:36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5117" y="9258300"/>
            <a:ext cx="19221178" cy="1296051"/>
            <a:chOff x="0" y="0"/>
            <a:chExt cx="6461577" cy="43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1577" cy="435693"/>
            </a:xfrm>
            <a:custGeom>
              <a:avLst/>
              <a:gdLst/>
              <a:ahLst/>
              <a:cxnLst/>
              <a:rect l="l" t="t" r="r" b="b"/>
              <a:pathLst>
                <a:path w="6461577" h="435693">
                  <a:moveTo>
                    <a:pt x="0" y="0"/>
                  </a:moveTo>
                  <a:lnTo>
                    <a:pt x="6461577" y="0"/>
                  </a:lnTo>
                  <a:lnTo>
                    <a:pt x="6461577" y="435693"/>
                  </a:lnTo>
                  <a:lnTo>
                    <a:pt x="0" y="435693"/>
                  </a:lnTo>
                  <a:close/>
                </a:path>
              </a:pathLst>
            </a:custGeom>
            <a:solidFill>
              <a:srgbClr val="D8222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61577" cy="464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384659" y="9968157"/>
            <a:ext cx="19221178" cy="586193"/>
            <a:chOff x="0" y="0"/>
            <a:chExt cx="6461577" cy="1970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61577" cy="197060"/>
            </a:xfrm>
            <a:custGeom>
              <a:avLst/>
              <a:gdLst/>
              <a:ahLst/>
              <a:cxnLst/>
              <a:rect l="l" t="t" r="r" b="b"/>
              <a:pathLst>
                <a:path w="6461577" h="197060">
                  <a:moveTo>
                    <a:pt x="0" y="0"/>
                  </a:moveTo>
                  <a:lnTo>
                    <a:pt x="6461577" y="0"/>
                  </a:lnTo>
                  <a:lnTo>
                    <a:pt x="6461577" y="197060"/>
                  </a:lnTo>
                  <a:lnTo>
                    <a:pt x="0" y="1970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461577" cy="225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18766" y="5970864"/>
            <a:ext cx="9940534" cy="855819"/>
            <a:chOff x="0" y="0"/>
            <a:chExt cx="2185847" cy="1881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85847" cy="188188"/>
            </a:xfrm>
            <a:custGeom>
              <a:avLst/>
              <a:gdLst/>
              <a:ahLst/>
              <a:cxnLst/>
              <a:rect l="l" t="t" r="r" b="b"/>
              <a:pathLst>
                <a:path w="2185847" h="188188">
                  <a:moveTo>
                    <a:pt x="0" y="0"/>
                  </a:moveTo>
                  <a:lnTo>
                    <a:pt x="2185847" y="0"/>
                  </a:lnTo>
                  <a:lnTo>
                    <a:pt x="2185847" y="188188"/>
                  </a:lnTo>
                  <a:lnTo>
                    <a:pt x="0" y="188188"/>
                  </a:lnTo>
                  <a:close/>
                </a:path>
              </a:pathLst>
            </a:custGeom>
            <a:solidFill>
              <a:srgbClr val="02275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85847" cy="216763"/>
            </a:xfrm>
            <a:prstGeom prst="rect">
              <a:avLst/>
            </a:prstGeom>
          </p:spPr>
          <p:txBody>
            <a:bodyPr lIns="60845" tIns="60845" rIns="60845" bIns="6084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318766" y="6186923"/>
            <a:ext cx="9940534" cy="45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0"/>
              </a:lnSpc>
            </a:pPr>
            <a:r>
              <a:rPr lang="en-US" sz="3390" b="1" i="1" spc="210">
                <a:solidFill>
                  <a:srgbClr val="FFFFFF"/>
                </a:solidFill>
                <a:latin typeface="Be Vietnam Ultra-Bold Italics"/>
                <a:ea typeface="Be Vietnam Ultra-Bold Italics"/>
                <a:cs typeface="Be Vietnam Ultra-Bold Italics"/>
                <a:sym typeface="Be Vietnam Ultra-Bold Italics"/>
              </a:rPr>
              <a:t>Procesos civiles de cognición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18766" y="4037495"/>
            <a:ext cx="9940534" cy="1302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9720" b="1">
                <a:solidFill>
                  <a:srgbClr val="022759"/>
                </a:solidFill>
                <a:latin typeface="Klein Condensed Heavy"/>
                <a:ea typeface="Klein Condensed Heavy"/>
                <a:cs typeface="Klein Condensed Heavy"/>
                <a:sym typeface="Klein Condensed Heavy"/>
              </a:rPr>
              <a:t>JUICIO SUMARIO</a:t>
            </a:r>
          </a:p>
        </p:txBody>
      </p:sp>
      <p:grpSp>
        <p:nvGrpSpPr>
          <p:cNvPr id="13" name="Group 13"/>
          <p:cNvGrpSpPr/>
          <p:nvPr/>
        </p:nvGrpSpPr>
        <p:grpSpPr>
          <a:xfrm rot="-10800000">
            <a:off x="-384659" y="-82213"/>
            <a:ext cx="19221178" cy="487940"/>
            <a:chOff x="0" y="0"/>
            <a:chExt cx="6461577" cy="1640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461577" cy="164031"/>
            </a:xfrm>
            <a:custGeom>
              <a:avLst/>
              <a:gdLst/>
              <a:ahLst/>
              <a:cxnLst/>
              <a:rect l="l" t="t" r="r" b="b"/>
              <a:pathLst>
                <a:path w="6461577" h="164031">
                  <a:moveTo>
                    <a:pt x="0" y="0"/>
                  </a:moveTo>
                  <a:lnTo>
                    <a:pt x="6461577" y="0"/>
                  </a:lnTo>
                  <a:lnTo>
                    <a:pt x="6461577" y="164031"/>
                  </a:lnTo>
                  <a:lnTo>
                    <a:pt x="0" y="164031"/>
                  </a:lnTo>
                  <a:close/>
                </a:path>
              </a:pathLst>
            </a:custGeom>
            <a:solidFill>
              <a:srgbClr val="0227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6461577" cy="192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-318061" y="405727"/>
            <a:ext cx="18924122" cy="318843"/>
            <a:chOff x="0" y="0"/>
            <a:chExt cx="6361716" cy="10718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61716" cy="107185"/>
            </a:xfrm>
            <a:custGeom>
              <a:avLst/>
              <a:gdLst/>
              <a:ahLst/>
              <a:cxnLst/>
              <a:rect l="l" t="t" r="r" b="b"/>
              <a:pathLst>
                <a:path w="6361716" h="107185">
                  <a:moveTo>
                    <a:pt x="0" y="0"/>
                  </a:moveTo>
                  <a:lnTo>
                    <a:pt x="6361716" y="0"/>
                  </a:lnTo>
                  <a:lnTo>
                    <a:pt x="6361716" y="107185"/>
                  </a:lnTo>
                  <a:lnTo>
                    <a:pt x="0" y="1071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6361716" cy="13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028700" y="1551597"/>
            <a:ext cx="5516922" cy="7909566"/>
          </a:xfrm>
          <a:custGeom>
            <a:avLst/>
            <a:gdLst/>
            <a:ahLst/>
            <a:cxnLst/>
            <a:rect l="l" t="t" r="r" b="b"/>
            <a:pathLst>
              <a:path w="5516922" h="7909566">
                <a:moveTo>
                  <a:pt x="0" y="0"/>
                </a:moveTo>
                <a:lnTo>
                  <a:pt x="5516922" y="0"/>
                </a:lnTo>
                <a:lnTo>
                  <a:pt x="5516922" y="7909567"/>
                </a:lnTo>
                <a:lnTo>
                  <a:pt x="0" y="790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5117" y="9258300"/>
            <a:ext cx="19221178" cy="1296051"/>
            <a:chOff x="0" y="0"/>
            <a:chExt cx="6461577" cy="43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1577" cy="435693"/>
            </a:xfrm>
            <a:custGeom>
              <a:avLst/>
              <a:gdLst/>
              <a:ahLst/>
              <a:cxnLst/>
              <a:rect l="l" t="t" r="r" b="b"/>
              <a:pathLst>
                <a:path w="6461577" h="435693">
                  <a:moveTo>
                    <a:pt x="0" y="0"/>
                  </a:moveTo>
                  <a:lnTo>
                    <a:pt x="6461577" y="0"/>
                  </a:lnTo>
                  <a:lnTo>
                    <a:pt x="6461577" y="435693"/>
                  </a:lnTo>
                  <a:lnTo>
                    <a:pt x="0" y="435693"/>
                  </a:lnTo>
                  <a:close/>
                </a:path>
              </a:pathLst>
            </a:custGeom>
            <a:solidFill>
              <a:srgbClr val="0227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61577" cy="464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384659" y="-82213"/>
            <a:ext cx="19221178" cy="487940"/>
            <a:chOff x="0" y="0"/>
            <a:chExt cx="6461577" cy="164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61577" cy="164031"/>
            </a:xfrm>
            <a:custGeom>
              <a:avLst/>
              <a:gdLst/>
              <a:ahLst/>
              <a:cxnLst/>
              <a:rect l="l" t="t" r="r" b="b"/>
              <a:pathLst>
                <a:path w="6461577" h="164031">
                  <a:moveTo>
                    <a:pt x="0" y="0"/>
                  </a:moveTo>
                  <a:lnTo>
                    <a:pt x="6461577" y="0"/>
                  </a:lnTo>
                  <a:lnTo>
                    <a:pt x="6461577" y="164031"/>
                  </a:lnTo>
                  <a:lnTo>
                    <a:pt x="0" y="164031"/>
                  </a:lnTo>
                  <a:close/>
                </a:path>
              </a:pathLst>
            </a:custGeom>
            <a:solidFill>
              <a:srgbClr val="D8222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461577" cy="192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318061" y="405727"/>
            <a:ext cx="18924122" cy="318843"/>
            <a:chOff x="0" y="0"/>
            <a:chExt cx="6361716" cy="1071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61716" cy="107185"/>
            </a:xfrm>
            <a:custGeom>
              <a:avLst/>
              <a:gdLst/>
              <a:ahLst/>
              <a:cxnLst/>
              <a:rect l="l" t="t" r="r" b="b"/>
              <a:pathLst>
                <a:path w="6361716" h="107185">
                  <a:moveTo>
                    <a:pt x="0" y="0"/>
                  </a:moveTo>
                  <a:lnTo>
                    <a:pt x="6361716" y="0"/>
                  </a:lnTo>
                  <a:lnTo>
                    <a:pt x="6361716" y="107185"/>
                  </a:lnTo>
                  <a:lnTo>
                    <a:pt x="0" y="1071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361716" cy="13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384659" y="9968157"/>
            <a:ext cx="19221178" cy="586193"/>
            <a:chOff x="0" y="0"/>
            <a:chExt cx="6461577" cy="1970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461577" cy="197060"/>
            </a:xfrm>
            <a:custGeom>
              <a:avLst/>
              <a:gdLst/>
              <a:ahLst/>
              <a:cxnLst/>
              <a:rect l="l" t="t" r="r" b="b"/>
              <a:pathLst>
                <a:path w="6461577" h="197060">
                  <a:moveTo>
                    <a:pt x="0" y="0"/>
                  </a:moveTo>
                  <a:lnTo>
                    <a:pt x="6461577" y="0"/>
                  </a:lnTo>
                  <a:lnTo>
                    <a:pt x="6461577" y="197060"/>
                  </a:lnTo>
                  <a:lnTo>
                    <a:pt x="0" y="1970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6461577" cy="225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1190282"/>
            <a:ext cx="16230600" cy="833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6200" b="1">
                <a:solidFill>
                  <a:srgbClr val="022759"/>
                </a:solidFill>
                <a:latin typeface="Klein Condensed Heavy"/>
                <a:ea typeface="Klein Condensed Heavy"/>
                <a:cs typeface="Klein Condensed Heavy"/>
                <a:sym typeface="Klein Condensed Heavy"/>
              </a:rPr>
              <a:t>INICIO DEL PROCEDIMIENTO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2822910"/>
            <a:ext cx="9689001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7" lvl="1" indent="-539749" algn="l">
              <a:lnSpc>
                <a:spcPts val="4999"/>
              </a:lnSpc>
              <a:buFont typeface="Arial"/>
              <a:buChar char="•"/>
            </a:pPr>
            <a:r>
              <a:rPr lang="en-US" sz="4999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Demanda verbal o escrita.</a:t>
            </a:r>
          </a:p>
          <a:p>
            <a:pPr marL="1079497" lvl="1" indent="-539749" algn="l">
              <a:lnSpc>
                <a:spcPts val="4999"/>
              </a:lnSpc>
              <a:buFont typeface="Arial"/>
              <a:buChar char="•"/>
            </a:pPr>
            <a:r>
              <a:rPr lang="en-US" sz="4999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Medida prejudicial.</a:t>
            </a:r>
          </a:p>
        </p:txBody>
      </p:sp>
      <p:sp>
        <p:nvSpPr>
          <p:cNvPr id="16" name="Freeform 16"/>
          <p:cNvSpPr/>
          <p:nvPr/>
        </p:nvSpPr>
        <p:spPr>
          <a:xfrm>
            <a:off x="11443923" y="3773638"/>
            <a:ext cx="6424202" cy="5484662"/>
          </a:xfrm>
          <a:custGeom>
            <a:avLst/>
            <a:gdLst/>
            <a:ahLst/>
            <a:cxnLst/>
            <a:rect l="l" t="t" r="r" b="b"/>
            <a:pathLst>
              <a:path w="6424202" h="5484662">
                <a:moveTo>
                  <a:pt x="0" y="0"/>
                </a:moveTo>
                <a:lnTo>
                  <a:pt x="6424201" y="0"/>
                </a:lnTo>
                <a:lnTo>
                  <a:pt x="6424201" y="5484662"/>
                </a:lnTo>
                <a:lnTo>
                  <a:pt x="0" y="54846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488054"/>
            <a:ext cx="6552903" cy="2935262"/>
          </a:xfrm>
        </p:spPr>
        <p:txBody>
          <a:bodyPr anchor="b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75" indent="-1285875">
              <a:lnSpc>
                <a:spcPct val="90000"/>
              </a:lnSpc>
              <a:buFont typeface="+mj-lt"/>
              <a:buAutoNum type="romanUcPeriod"/>
              <a:defRPr sz="3600" b="1">
                <a:solidFill>
                  <a:srgbClr val="FFFFFF"/>
                </a:solidFill>
              </a:defRPr>
            </a:pPr>
            <a:r>
              <a:rPr lang="es-CL" sz="6300" noProof="0"/>
              <a:t>Citación a audiencia de conciliación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1" y="3576105"/>
            <a:ext cx="6365384" cy="5520152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AutoNum type="arabicPeriod"/>
            </a:pPr>
            <a:endParaRPr lang="es-CL" sz="2400" b="1" noProof="0" dirty="0">
              <a:ea typeface="Calibri"/>
              <a:cs typeface="Calibri"/>
            </a:endParaRPr>
          </a:p>
          <a:p>
            <a:pPr marL="114300" indent="-457200">
              <a:lnSpc>
                <a:spcPct val="90000"/>
              </a:lnSpc>
              <a:buAutoNum type="arabicPeriod"/>
              <a:defRPr sz="2400">
                <a:solidFill>
                  <a:srgbClr val="FFFFFF"/>
                </a:solidFill>
                <a:latin typeface="Open Sans"/>
              </a:defRPr>
            </a:pPr>
            <a:r>
              <a:rPr lang="es-CL" sz="2400" b="1" noProof="0" dirty="0"/>
              <a:t>Momento: </a:t>
            </a:r>
            <a:r>
              <a:rPr lang="es-CL" sz="2400" noProof="0" dirty="0"/>
              <a:t>Tras contestación o vencimiento del plazo para contestar.</a:t>
            </a:r>
            <a:endParaRPr lang="es-CL" sz="2400" noProof="0" dirty="0">
              <a:ea typeface="Open Sans"/>
              <a:cs typeface="Open Sans"/>
            </a:endParaRPr>
          </a:p>
          <a:p>
            <a:pPr marL="114300" indent="-457200">
              <a:lnSpc>
                <a:spcPct val="90000"/>
              </a:lnSpc>
              <a:buAutoNum type="arabicPeriod"/>
              <a:defRPr sz="2400">
                <a:solidFill>
                  <a:srgbClr val="FFFFFF"/>
                </a:solidFill>
                <a:latin typeface="Open Sans"/>
              </a:defRPr>
            </a:pPr>
            <a:endParaRPr lang="es-CL" sz="2400" noProof="0" dirty="0">
              <a:ea typeface="Open Sans"/>
              <a:cs typeface="Open Sans"/>
            </a:endParaRPr>
          </a:p>
          <a:p>
            <a:pPr marL="114300" indent="-457200">
              <a:lnSpc>
                <a:spcPct val="90000"/>
              </a:lnSpc>
              <a:buAutoNum type="arabicPeriod"/>
              <a:defRPr sz="2400">
                <a:solidFill>
                  <a:srgbClr val="FFFFFF"/>
                </a:solidFill>
                <a:latin typeface="Open Sans"/>
              </a:defRPr>
            </a:pPr>
            <a:r>
              <a:rPr lang="es-CL" sz="2400" b="1" noProof="0" dirty="0"/>
              <a:t>Acto: </a:t>
            </a:r>
            <a:r>
              <a:rPr lang="es-CL" sz="2400" noProof="0" dirty="0"/>
              <a:t>Tribunal cita de oficio a audiencia de conciliación.</a:t>
            </a:r>
            <a:endParaRPr lang="es-CL" sz="2400" noProof="0" dirty="0">
              <a:ea typeface="Open Sans"/>
              <a:cs typeface="Open Sans"/>
            </a:endParaRPr>
          </a:p>
          <a:p>
            <a:pPr marL="114300" indent="-457200">
              <a:lnSpc>
                <a:spcPct val="90000"/>
              </a:lnSpc>
              <a:buAutoNum type="arabicPeriod"/>
              <a:defRPr sz="2400">
                <a:solidFill>
                  <a:srgbClr val="FFFFFF"/>
                </a:solidFill>
                <a:latin typeface="Open Sans"/>
              </a:defRPr>
            </a:pPr>
            <a:endParaRPr lang="es-CL" sz="2400" noProof="0" dirty="0">
              <a:ea typeface="Open Sans"/>
              <a:cs typeface="Open Sans"/>
            </a:endParaRPr>
          </a:p>
          <a:p>
            <a:pPr marL="114300" indent="-457200">
              <a:lnSpc>
                <a:spcPct val="90000"/>
              </a:lnSpc>
              <a:buAutoNum type="arabicPeriod"/>
              <a:defRPr sz="2400">
                <a:solidFill>
                  <a:srgbClr val="FFFFFF"/>
                </a:solidFill>
                <a:latin typeface="Open Sans"/>
              </a:defRPr>
            </a:pPr>
            <a:r>
              <a:rPr lang="es-CL" sz="2400" b="1" noProof="0" dirty="0"/>
              <a:t>Norma: </a:t>
            </a:r>
            <a:r>
              <a:rPr lang="es-CL" sz="2400" noProof="0" dirty="0"/>
              <a:t>Art. 681 CPC chileno.</a:t>
            </a:r>
            <a:endParaRPr lang="es-CL" sz="2400" noProof="0" dirty="0">
              <a:ea typeface="Open Sans"/>
              <a:cs typeface="Open Sans"/>
            </a:endParaRPr>
          </a:p>
          <a:p>
            <a:pPr marL="114300" indent="-457200">
              <a:lnSpc>
                <a:spcPct val="90000"/>
              </a:lnSpc>
              <a:buAutoNum type="arabicPeriod"/>
              <a:defRPr sz="2400">
                <a:solidFill>
                  <a:srgbClr val="FFFFFF"/>
                </a:solidFill>
                <a:latin typeface="Open Sans"/>
              </a:defRPr>
            </a:pPr>
            <a:endParaRPr lang="es-CL" sz="2400" noProof="0" dirty="0">
              <a:ea typeface="Open Sans"/>
              <a:cs typeface="Open Sans"/>
            </a:endParaRPr>
          </a:p>
          <a:p>
            <a:pPr marL="114300" indent="-457200">
              <a:lnSpc>
                <a:spcPct val="90000"/>
              </a:lnSpc>
              <a:buAutoNum type="arabicPeriod"/>
              <a:defRPr sz="2400">
                <a:solidFill>
                  <a:srgbClr val="FFFFFF"/>
                </a:solidFill>
                <a:latin typeface="Open Sans"/>
              </a:defRPr>
            </a:pPr>
            <a:r>
              <a:rPr lang="es-CL" sz="2400" b="1" noProof="0" dirty="0"/>
              <a:t>Finalidad: </a:t>
            </a:r>
            <a:r>
              <a:rPr lang="es-CL" sz="2400" noProof="0" dirty="0"/>
              <a:t>Resolver el conflicto anticipadamente.</a:t>
            </a:r>
            <a:endParaRPr lang="es-CL" sz="2400" noProof="0" dirty="0">
              <a:ea typeface="Open Sans"/>
              <a:cs typeface="Open Sans"/>
            </a:endParaRPr>
          </a:p>
          <a:p>
            <a:pPr marL="114300" indent="-457200">
              <a:lnSpc>
                <a:spcPct val="90000"/>
              </a:lnSpc>
              <a:buAutoNum type="arabicPeriod"/>
              <a:defRPr sz="2400">
                <a:solidFill>
                  <a:srgbClr val="FFFFFF"/>
                </a:solidFill>
                <a:latin typeface="Open Sans"/>
              </a:defRPr>
            </a:pPr>
            <a:endParaRPr lang="es-CL" sz="2400" noProof="0" dirty="0">
              <a:ea typeface="Open Sans"/>
              <a:cs typeface="Open Sans"/>
            </a:endParaRPr>
          </a:p>
          <a:p>
            <a:pPr marL="114300" indent="-457200">
              <a:lnSpc>
                <a:spcPct val="90000"/>
              </a:lnSpc>
              <a:buAutoNum type="arabicPeriod"/>
              <a:defRPr sz="2400">
                <a:solidFill>
                  <a:srgbClr val="FFFFFF"/>
                </a:solidFill>
                <a:latin typeface="Open Sans"/>
              </a:defRPr>
            </a:pPr>
            <a:r>
              <a:rPr lang="es-CL" sz="2400" b="1" noProof="0" dirty="0"/>
              <a:t>Importante: </a:t>
            </a:r>
            <a:r>
              <a:rPr lang="es-CL" sz="2400" noProof="0" dirty="0"/>
              <a:t>Citación obligatoria, no facultativa.</a:t>
            </a:r>
            <a:endParaRPr lang="es-CL" sz="2400" noProof="0" dirty="0">
              <a:ea typeface="Open Sans"/>
              <a:cs typeface="Open San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486F50-6C82-0965-8F61-BEE5F1FC51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/>
        </p:blipFill>
        <p:spPr>
          <a:xfrm>
            <a:off x="7967554" y="15"/>
            <a:ext cx="10318163" cy="1028698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5644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0699" y="914401"/>
            <a:ext cx="6210021" cy="1996259"/>
          </a:xfrm>
        </p:spPr>
        <p:txBody>
          <a:bodyPr>
            <a:normAutofit/>
          </a:bodyPr>
          <a:lstStyle/>
          <a:p>
            <a:pPr marL="1285875" indent="-1285875">
              <a:lnSpc>
                <a:spcPct val="90000"/>
              </a:lnSpc>
              <a:buFont typeface="+mj-lt"/>
              <a:buAutoNum type="romanUcPeriod" startAt="2"/>
              <a:defRPr sz="3600" b="1">
                <a:solidFill>
                  <a:srgbClr val="FFFFFF"/>
                </a:solidFill>
              </a:defRPr>
            </a:pPr>
            <a:r>
              <a:rPr lang="es-CL" sz="4200"/>
              <a:t>Realización de la audiencia de conciliación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5F80828-5EAE-6E70-1420-534DE5C382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632"/>
          <a:stretch/>
        </p:blipFill>
        <p:spPr>
          <a:xfrm>
            <a:off x="31" y="15"/>
            <a:ext cx="10352567" cy="10286985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1800" y="3291153"/>
            <a:ext cx="6598918" cy="642434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AutoNum type="arabicPeriod"/>
            </a:pPr>
            <a:endParaRPr lang="es-CL" sz="2850">
              <a:ea typeface="Calibri"/>
              <a:cs typeface="Calibri"/>
            </a:endParaRPr>
          </a:p>
          <a:p>
            <a:pPr marL="514350" indent="-514350">
              <a:lnSpc>
                <a:spcPct val="90000"/>
              </a:lnSpc>
              <a:buAutoNum type="arabicPeriod"/>
              <a:defRPr sz="2400">
                <a:solidFill>
                  <a:srgbClr val="FFFFFF"/>
                </a:solidFill>
                <a:latin typeface="Open Sans"/>
              </a:defRPr>
            </a:pPr>
            <a:r>
              <a:rPr lang="es-CL" sz="2800" b="1" dirty="0"/>
              <a:t>Asistencia: </a:t>
            </a:r>
            <a:r>
              <a:rPr lang="es-CL" sz="2800" dirty="0"/>
              <a:t>Partes o apoderados con poder especial.</a:t>
            </a:r>
            <a:endParaRPr lang="es-CL" sz="2800" dirty="0">
              <a:ea typeface="Open Sans"/>
              <a:cs typeface="Open Sans"/>
            </a:endParaRPr>
          </a:p>
          <a:p>
            <a:pPr marL="514350" indent="-514350">
              <a:lnSpc>
                <a:spcPct val="90000"/>
              </a:lnSpc>
              <a:buAutoNum type="arabicPeriod"/>
              <a:defRPr sz="2400">
                <a:solidFill>
                  <a:srgbClr val="FFFFFF"/>
                </a:solidFill>
                <a:latin typeface="Open Sans"/>
              </a:defRPr>
            </a:pPr>
            <a:endParaRPr lang="es-CL" sz="2800">
              <a:ea typeface="Open Sans"/>
              <a:cs typeface="Open Sans"/>
            </a:endParaRPr>
          </a:p>
          <a:p>
            <a:pPr marL="514350" indent="-514350">
              <a:lnSpc>
                <a:spcPct val="90000"/>
              </a:lnSpc>
              <a:buAutoNum type="arabicPeriod"/>
              <a:defRPr sz="2400">
                <a:solidFill>
                  <a:srgbClr val="FFFFFF"/>
                </a:solidFill>
                <a:latin typeface="Open Sans"/>
              </a:defRPr>
            </a:pPr>
            <a:r>
              <a:rPr lang="es-CL" sz="2800" b="1" dirty="0"/>
              <a:t>Desarrollo: </a:t>
            </a:r>
            <a:r>
              <a:rPr lang="es-CL" sz="2800" dirty="0"/>
              <a:t>Juez escucha y propone bases de arreglo.</a:t>
            </a:r>
            <a:endParaRPr lang="es-CL" sz="2800" dirty="0">
              <a:ea typeface="Open Sans"/>
              <a:cs typeface="Open Sans"/>
            </a:endParaRPr>
          </a:p>
          <a:p>
            <a:pPr marL="514350" indent="-514350">
              <a:lnSpc>
                <a:spcPct val="90000"/>
              </a:lnSpc>
              <a:buAutoNum type="arabicPeriod"/>
              <a:defRPr sz="2400">
                <a:solidFill>
                  <a:srgbClr val="FFFFFF"/>
                </a:solidFill>
                <a:latin typeface="Open Sans"/>
              </a:defRPr>
            </a:pPr>
            <a:endParaRPr lang="es-CL" sz="2800">
              <a:ea typeface="Open Sans"/>
              <a:cs typeface="Open Sans"/>
            </a:endParaRPr>
          </a:p>
          <a:p>
            <a:pPr marL="514350" indent="-514350">
              <a:lnSpc>
                <a:spcPct val="90000"/>
              </a:lnSpc>
              <a:buAutoNum type="arabicPeriod"/>
              <a:defRPr sz="2400">
                <a:solidFill>
                  <a:srgbClr val="FFFFFF"/>
                </a:solidFill>
                <a:latin typeface="Open Sans"/>
              </a:defRPr>
            </a:pPr>
            <a:r>
              <a:rPr lang="es-CL" sz="2800" b="1" dirty="0"/>
              <a:t>Resultados: </a:t>
            </a:r>
            <a:r>
              <a:rPr lang="es-CL" sz="2800" dirty="0"/>
              <a:t>Conciliación total, parcial o fracaso.</a:t>
            </a:r>
            <a:endParaRPr lang="es-CL" sz="2800" dirty="0">
              <a:ea typeface="Open Sans"/>
              <a:cs typeface="Open Sans"/>
            </a:endParaRPr>
          </a:p>
          <a:p>
            <a:pPr marL="514350" indent="-514350">
              <a:lnSpc>
                <a:spcPct val="90000"/>
              </a:lnSpc>
              <a:buAutoNum type="arabicPeriod"/>
              <a:defRPr sz="2400">
                <a:solidFill>
                  <a:srgbClr val="FFFFFF"/>
                </a:solidFill>
                <a:latin typeface="Open Sans"/>
              </a:defRPr>
            </a:pPr>
            <a:endParaRPr lang="es-CL" sz="2800">
              <a:ea typeface="Open Sans"/>
              <a:cs typeface="Open Sans"/>
            </a:endParaRPr>
          </a:p>
          <a:p>
            <a:pPr marL="514350" indent="-514350">
              <a:lnSpc>
                <a:spcPct val="90000"/>
              </a:lnSpc>
              <a:buAutoNum type="arabicPeriod"/>
              <a:defRPr sz="2400">
                <a:solidFill>
                  <a:srgbClr val="FFFFFF"/>
                </a:solidFill>
                <a:latin typeface="Open Sans"/>
              </a:defRPr>
            </a:pPr>
            <a:r>
              <a:rPr lang="es-CL" sz="2800" b="1" dirty="0"/>
              <a:t>Observación: </a:t>
            </a:r>
            <a:r>
              <a:rPr lang="es-CL" sz="2800" dirty="0"/>
              <a:t>Registrar resultado en acta.</a:t>
            </a:r>
            <a:endParaRPr lang="es-CL" sz="2800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21962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2" y="547688"/>
            <a:ext cx="7876974" cy="2710958"/>
          </a:xfrm>
        </p:spPr>
        <p:txBody>
          <a:bodyPr>
            <a:normAutofit/>
          </a:bodyPr>
          <a:lstStyle/>
          <a:p>
            <a:pPr marL="1285875" indent="-1285875">
              <a:buFont typeface="+mj-lt"/>
              <a:buAutoNum type="romanUcPeriod" startAt="3"/>
              <a:defRPr sz="3600" b="1">
                <a:solidFill>
                  <a:srgbClr val="FFFFFF"/>
                </a:solidFill>
              </a:defRPr>
            </a:pPr>
            <a:r>
              <a:rPr lang="es-CL" sz="5400"/>
              <a:t>Reducción a escritura pública o protocolización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1" y="3499946"/>
            <a:ext cx="6929432" cy="57654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s-CL" sz="3000"/>
          </a:p>
          <a:p>
            <a:pPr>
              <a:lnSpc>
                <a:spcPct val="90000"/>
              </a:lnSpc>
              <a:defRPr sz="2400">
                <a:solidFill>
                  <a:srgbClr val="FFFFFF"/>
                </a:solidFill>
                <a:latin typeface="Open Sans"/>
              </a:defRPr>
            </a:pPr>
            <a:r>
              <a:rPr lang="es-CL" sz="3000" b="1"/>
              <a:t>Si hay acuerdo: </a:t>
            </a:r>
            <a:r>
              <a:rPr lang="es-CL" sz="3000"/>
              <a:t>Acta protocolizada o escritura pública.</a:t>
            </a:r>
          </a:p>
          <a:p>
            <a:pPr>
              <a:lnSpc>
                <a:spcPct val="90000"/>
              </a:lnSpc>
              <a:defRPr sz="2400">
                <a:solidFill>
                  <a:srgbClr val="FFFFFF"/>
                </a:solidFill>
                <a:latin typeface="Open Sans"/>
              </a:defRPr>
            </a:pPr>
            <a:endParaRPr lang="es-CL" sz="3000"/>
          </a:p>
          <a:p>
            <a:pPr>
              <a:lnSpc>
                <a:spcPct val="90000"/>
              </a:lnSpc>
              <a:defRPr sz="2400">
                <a:solidFill>
                  <a:srgbClr val="FFFFFF"/>
                </a:solidFill>
                <a:latin typeface="Open Sans"/>
              </a:defRPr>
            </a:pPr>
            <a:r>
              <a:rPr lang="es-CL" sz="3000" b="1"/>
              <a:t>Valor: </a:t>
            </a:r>
            <a:r>
              <a:rPr lang="es-CL" sz="3000"/>
              <a:t>Tiene efecto de cosa juzgada (Art. 1817 CC, 262 CPC).</a:t>
            </a:r>
          </a:p>
          <a:p>
            <a:pPr>
              <a:lnSpc>
                <a:spcPct val="90000"/>
              </a:lnSpc>
              <a:defRPr sz="2400">
                <a:solidFill>
                  <a:srgbClr val="FFFFFF"/>
                </a:solidFill>
                <a:latin typeface="Open Sans"/>
              </a:defRPr>
            </a:pPr>
            <a:endParaRPr lang="es-CL" sz="3000"/>
          </a:p>
          <a:p>
            <a:pPr>
              <a:lnSpc>
                <a:spcPct val="90000"/>
              </a:lnSpc>
              <a:defRPr sz="2400">
                <a:solidFill>
                  <a:srgbClr val="FFFFFF"/>
                </a:solidFill>
                <a:latin typeface="Open Sans"/>
              </a:defRPr>
            </a:pPr>
            <a:r>
              <a:rPr lang="es-CL" sz="3000" b="1"/>
              <a:t>Contenido: </a:t>
            </a:r>
            <a:r>
              <a:rPr lang="es-CL" sz="3000"/>
              <a:t>Claro, detallado y completo.</a:t>
            </a:r>
          </a:p>
          <a:p>
            <a:pPr>
              <a:lnSpc>
                <a:spcPct val="90000"/>
              </a:lnSpc>
              <a:defRPr sz="2400">
                <a:solidFill>
                  <a:srgbClr val="FFFFFF"/>
                </a:solidFill>
                <a:latin typeface="Open Sans"/>
              </a:defRPr>
            </a:pPr>
            <a:endParaRPr lang="es-CL" sz="3000"/>
          </a:p>
          <a:p>
            <a:pPr>
              <a:lnSpc>
                <a:spcPct val="90000"/>
              </a:lnSpc>
              <a:defRPr sz="2400">
                <a:solidFill>
                  <a:srgbClr val="FFFFFF"/>
                </a:solidFill>
                <a:latin typeface="Open Sans"/>
              </a:defRPr>
            </a:pPr>
            <a:r>
              <a:rPr lang="es-CL" sz="3000" b="1"/>
              <a:t>Nota: </a:t>
            </a:r>
            <a:r>
              <a:rPr lang="es-CL" sz="3000"/>
              <a:t>Agregar copia del acuerdo al expediente.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66FC950-E4A6-F336-A5FB-F1C2DE4DFF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96" r="8958"/>
          <a:stretch/>
        </p:blipFill>
        <p:spPr>
          <a:xfrm>
            <a:off x="9343823" y="15"/>
            <a:ext cx="8944178" cy="10286985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16F3730-9636-8174-BBFB-CAE22AEF33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379" r="1" b="36289"/>
          <a:stretch/>
        </p:blipFill>
        <p:spPr>
          <a:xfrm>
            <a:off x="939886" y="476368"/>
            <a:ext cx="16276667" cy="5262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6027206"/>
            <a:ext cx="6853590" cy="3194379"/>
          </a:xfrm>
          <a:noFill/>
        </p:spPr>
        <p:txBody>
          <a:bodyPr anchor="t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75" indent="-1285875" algn="l">
              <a:lnSpc>
                <a:spcPct val="90000"/>
              </a:lnSpc>
              <a:buFont typeface="+mj-lt"/>
              <a:buAutoNum type="romanUcPeriod" startAt="4"/>
              <a:defRPr sz="3600" b="1">
                <a:solidFill>
                  <a:srgbClr val="FFFFFF"/>
                </a:solidFill>
              </a:defRPr>
            </a:pPr>
            <a:r>
              <a:rPr lang="es-CL" sz="6150" noProof="0">
                <a:solidFill>
                  <a:schemeClr val="bg1"/>
                </a:solidFill>
              </a:rPr>
              <a:t>Continuación del juicio en caso de fracaso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121" y="6027215"/>
            <a:ext cx="8511158" cy="3826902"/>
          </a:xfrm>
          <a:noFill/>
        </p:spPr>
        <p:txBody>
          <a:bodyPr anchor="t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s-CL" sz="2250" noProof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 sz="2400">
                <a:solidFill>
                  <a:srgbClr val="FFFFFF"/>
                </a:solidFill>
                <a:latin typeface="Open Sans"/>
              </a:defRPr>
            </a:pPr>
            <a:r>
              <a:rPr lang="es-CL" sz="3200" b="1" noProof="0" dirty="0">
                <a:solidFill>
                  <a:schemeClr val="bg1"/>
                </a:solidFill>
              </a:rPr>
              <a:t>Sin acuerdo:</a:t>
            </a:r>
            <a:r>
              <a:rPr lang="es-CL" sz="3200" noProof="0" dirty="0">
                <a:solidFill>
                  <a:schemeClr val="bg1"/>
                </a:solidFill>
              </a:rPr>
              <a:t> Se abre término probatorio breve (8 días).</a:t>
            </a:r>
            <a:endParaRPr lang="es-CL" sz="3200" noProof="0" dirty="0">
              <a:solidFill>
                <a:schemeClr val="bg1"/>
              </a:solidFill>
              <a:ea typeface="Open Sans"/>
              <a:cs typeface="Open Sans"/>
            </a:endParaRPr>
          </a:p>
          <a:p>
            <a:pPr>
              <a:lnSpc>
                <a:spcPct val="90000"/>
              </a:lnSpc>
              <a:defRPr sz="2400">
                <a:solidFill>
                  <a:srgbClr val="FFFFFF"/>
                </a:solidFill>
                <a:latin typeface="Open Sans"/>
              </a:defRPr>
            </a:pPr>
            <a:endParaRPr lang="es-CL" sz="3200" noProof="0" dirty="0">
              <a:solidFill>
                <a:schemeClr val="bg1"/>
              </a:solidFill>
              <a:ea typeface="Open Sans"/>
              <a:cs typeface="Open Sans"/>
            </a:endParaRPr>
          </a:p>
          <a:p>
            <a:pPr>
              <a:lnSpc>
                <a:spcPct val="90000"/>
              </a:lnSpc>
              <a:defRPr sz="2400">
                <a:solidFill>
                  <a:srgbClr val="FFFFFF"/>
                </a:solidFill>
                <a:latin typeface="Open Sans"/>
              </a:defRPr>
            </a:pPr>
            <a:r>
              <a:rPr lang="es-CL" sz="3200" b="1" noProof="0" dirty="0">
                <a:solidFill>
                  <a:schemeClr val="bg1"/>
                </a:solidFill>
              </a:rPr>
              <a:t>Fases siguientes: </a:t>
            </a:r>
            <a:r>
              <a:rPr lang="es-CL" sz="3200" noProof="0" dirty="0">
                <a:solidFill>
                  <a:schemeClr val="bg1"/>
                </a:solidFill>
              </a:rPr>
              <a:t>Pruebas, alegatos y sentencia.</a:t>
            </a:r>
            <a:endParaRPr lang="es-CL" sz="3200" noProof="0" dirty="0">
              <a:solidFill>
                <a:schemeClr val="bg1"/>
              </a:solidFill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63449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5117" y="9258300"/>
            <a:ext cx="19221178" cy="1296051"/>
            <a:chOff x="0" y="0"/>
            <a:chExt cx="6461577" cy="43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1577" cy="435693"/>
            </a:xfrm>
            <a:custGeom>
              <a:avLst/>
              <a:gdLst/>
              <a:ahLst/>
              <a:cxnLst/>
              <a:rect l="l" t="t" r="r" b="b"/>
              <a:pathLst>
                <a:path w="6461577" h="435693">
                  <a:moveTo>
                    <a:pt x="0" y="0"/>
                  </a:moveTo>
                  <a:lnTo>
                    <a:pt x="6461577" y="0"/>
                  </a:lnTo>
                  <a:lnTo>
                    <a:pt x="6461577" y="435693"/>
                  </a:lnTo>
                  <a:lnTo>
                    <a:pt x="0" y="435693"/>
                  </a:lnTo>
                  <a:close/>
                </a:path>
              </a:pathLst>
            </a:custGeom>
            <a:solidFill>
              <a:srgbClr val="D8222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61577" cy="464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384659" y="-82213"/>
            <a:ext cx="19221178" cy="487940"/>
            <a:chOff x="0" y="0"/>
            <a:chExt cx="6461577" cy="164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61577" cy="164031"/>
            </a:xfrm>
            <a:custGeom>
              <a:avLst/>
              <a:gdLst/>
              <a:ahLst/>
              <a:cxnLst/>
              <a:rect l="l" t="t" r="r" b="b"/>
              <a:pathLst>
                <a:path w="6461577" h="164031">
                  <a:moveTo>
                    <a:pt x="0" y="0"/>
                  </a:moveTo>
                  <a:lnTo>
                    <a:pt x="6461577" y="0"/>
                  </a:lnTo>
                  <a:lnTo>
                    <a:pt x="6461577" y="164031"/>
                  </a:lnTo>
                  <a:lnTo>
                    <a:pt x="0" y="164031"/>
                  </a:lnTo>
                  <a:close/>
                </a:path>
              </a:pathLst>
            </a:custGeom>
            <a:solidFill>
              <a:srgbClr val="0227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461577" cy="192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318061" y="405727"/>
            <a:ext cx="18924122" cy="318843"/>
            <a:chOff x="0" y="0"/>
            <a:chExt cx="6361716" cy="1071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61716" cy="107185"/>
            </a:xfrm>
            <a:custGeom>
              <a:avLst/>
              <a:gdLst/>
              <a:ahLst/>
              <a:cxnLst/>
              <a:rect l="l" t="t" r="r" b="b"/>
              <a:pathLst>
                <a:path w="6361716" h="107185">
                  <a:moveTo>
                    <a:pt x="0" y="0"/>
                  </a:moveTo>
                  <a:lnTo>
                    <a:pt x="6361716" y="0"/>
                  </a:lnTo>
                  <a:lnTo>
                    <a:pt x="6361716" y="107185"/>
                  </a:lnTo>
                  <a:lnTo>
                    <a:pt x="0" y="1071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361716" cy="13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384659" y="9968157"/>
            <a:ext cx="19221178" cy="586193"/>
            <a:chOff x="0" y="0"/>
            <a:chExt cx="6461577" cy="1970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461577" cy="197060"/>
            </a:xfrm>
            <a:custGeom>
              <a:avLst/>
              <a:gdLst/>
              <a:ahLst/>
              <a:cxnLst/>
              <a:rect l="l" t="t" r="r" b="b"/>
              <a:pathLst>
                <a:path w="6461577" h="197060">
                  <a:moveTo>
                    <a:pt x="0" y="0"/>
                  </a:moveTo>
                  <a:lnTo>
                    <a:pt x="6461577" y="0"/>
                  </a:lnTo>
                  <a:lnTo>
                    <a:pt x="6461577" y="197060"/>
                  </a:lnTo>
                  <a:lnTo>
                    <a:pt x="0" y="1970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6461577" cy="225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4804178"/>
            <a:ext cx="3023023" cy="5102148"/>
          </a:xfrm>
          <a:custGeom>
            <a:avLst/>
            <a:gdLst/>
            <a:ahLst/>
            <a:cxnLst/>
            <a:rect l="l" t="t" r="r" b="b"/>
            <a:pathLst>
              <a:path w="3023023" h="5102148">
                <a:moveTo>
                  <a:pt x="0" y="0"/>
                </a:moveTo>
                <a:lnTo>
                  <a:pt x="3023023" y="0"/>
                </a:lnTo>
                <a:lnTo>
                  <a:pt x="3023023" y="5102147"/>
                </a:lnTo>
                <a:lnTo>
                  <a:pt x="0" y="510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575845" y="5700909"/>
            <a:ext cx="1973487" cy="3732363"/>
          </a:xfrm>
          <a:custGeom>
            <a:avLst/>
            <a:gdLst/>
            <a:ahLst/>
            <a:cxnLst/>
            <a:rect l="l" t="t" r="r" b="b"/>
            <a:pathLst>
              <a:path w="1973487" h="3732363">
                <a:moveTo>
                  <a:pt x="0" y="0"/>
                </a:moveTo>
                <a:lnTo>
                  <a:pt x="1973487" y="0"/>
                </a:lnTo>
                <a:lnTo>
                  <a:pt x="1973487" y="3732363"/>
                </a:lnTo>
                <a:lnTo>
                  <a:pt x="0" y="37323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375365" y="5377538"/>
            <a:ext cx="3461576" cy="4114800"/>
          </a:xfrm>
          <a:custGeom>
            <a:avLst/>
            <a:gdLst/>
            <a:ahLst/>
            <a:cxnLst/>
            <a:rect l="l" t="t" r="r" b="b"/>
            <a:pathLst>
              <a:path w="3461576" h="4114800">
                <a:moveTo>
                  <a:pt x="0" y="0"/>
                </a:moveTo>
                <a:lnTo>
                  <a:pt x="3461576" y="0"/>
                </a:lnTo>
                <a:lnTo>
                  <a:pt x="34615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978050" y="1432130"/>
            <a:ext cx="14331901" cy="832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0"/>
              </a:lnSpc>
              <a:spcBef>
                <a:spcPct val="0"/>
              </a:spcBef>
            </a:pPr>
            <a:r>
              <a:rPr lang="en-US" sz="6200" b="1" u="none" strike="noStrike">
                <a:solidFill>
                  <a:srgbClr val="022759"/>
                </a:solidFill>
                <a:latin typeface="Klein Condensed Heavy"/>
                <a:ea typeface="Klein Condensed Heavy"/>
                <a:cs typeface="Klein Condensed Heavy"/>
                <a:sym typeface="Klein Condensed Heavy"/>
              </a:rPr>
              <a:t>RECEPCIÓN DE LA CAUSA A PRUEBA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90400" y="5703548"/>
            <a:ext cx="9188974" cy="300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03603" lvl="1" indent="-601801" algn="l">
              <a:lnSpc>
                <a:spcPts val="5574"/>
              </a:lnSpc>
              <a:buFont typeface="Arial"/>
              <a:buChar char="•"/>
            </a:pPr>
            <a:r>
              <a:rPr lang="en-US" sz="5574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Fijación de hechos controvertidos.</a:t>
            </a:r>
          </a:p>
          <a:p>
            <a:pPr marL="1203603" lvl="1" indent="-601801" algn="l">
              <a:lnSpc>
                <a:spcPts val="5574"/>
              </a:lnSpc>
              <a:buFont typeface="Arial"/>
              <a:buChar char="•"/>
            </a:pPr>
            <a:r>
              <a:rPr lang="en-US" sz="5574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Notificación de puntos de prueba.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5117" y="9258300"/>
            <a:ext cx="19221178" cy="1296051"/>
            <a:chOff x="0" y="0"/>
            <a:chExt cx="6461577" cy="43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1577" cy="435693"/>
            </a:xfrm>
            <a:custGeom>
              <a:avLst/>
              <a:gdLst/>
              <a:ahLst/>
              <a:cxnLst/>
              <a:rect l="l" t="t" r="r" b="b"/>
              <a:pathLst>
                <a:path w="6461577" h="435693">
                  <a:moveTo>
                    <a:pt x="0" y="0"/>
                  </a:moveTo>
                  <a:lnTo>
                    <a:pt x="6461577" y="0"/>
                  </a:lnTo>
                  <a:lnTo>
                    <a:pt x="6461577" y="435693"/>
                  </a:lnTo>
                  <a:lnTo>
                    <a:pt x="0" y="435693"/>
                  </a:lnTo>
                  <a:close/>
                </a:path>
              </a:pathLst>
            </a:custGeom>
            <a:solidFill>
              <a:srgbClr val="D8222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61577" cy="464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384659" y="-82213"/>
            <a:ext cx="19221178" cy="487940"/>
            <a:chOff x="0" y="0"/>
            <a:chExt cx="6461577" cy="164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61577" cy="164031"/>
            </a:xfrm>
            <a:custGeom>
              <a:avLst/>
              <a:gdLst/>
              <a:ahLst/>
              <a:cxnLst/>
              <a:rect l="l" t="t" r="r" b="b"/>
              <a:pathLst>
                <a:path w="6461577" h="164031">
                  <a:moveTo>
                    <a:pt x="0" y="0"/>
                  </a:moveTo>
                  <a:lnTo>
                    <a:pt x="6461577" y="0"/>
                  </a:lnTo>
                  <a:lnTo>
                    <a:pt x="6461577" y="164031"/>
                  </a:lnTo>
                  <a:lnTo>
                    <a:pt x="0" y="164031"/>
                  </a:lnTo>
                  <a:close/>
                </a:path>
              </a:pathLst>
            </a:custGeom>
            <a:solidFill>
              <a:srgbClr val="0227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461577" cy="192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318061" y="405727"/>
            <a:ext cx="18924122" cy="318843"/>
            <a:chOff x="0" y="0"/>
            <a:chExt cx="6361716" cy="1071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61716" cy="107185"/>
            </a:xfrm>
            <a:custGeom>
              <a:avLst/>
              <a:gdLst/>
              <a:ahLst/>
              <a:cxnLst/>
              <a:rect l="l" t="t" r="r" b="b"/>
              <a:pathLst>
                <a:path w="6361716" h="107185">
                  <a:moveTo>
                    <a:pt x="0" y="0"/>
                  </a:moveTo>
                  <a:lnTo>
                    <a:pt x="6361716" y="0"/>
                  </a:lnTo>
                  <a:lnTo>
                    <a:pt x="6361716" y="107185"/>
                  </a:lnTo>
                  <a:lnTo>
                    <a:pt x="0" y="1071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361716" cy="13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384659" y="9968157"/>
            <a:ext cx="19221178" cy="586193"/>
            <a:chOff x="0" y="0"/>
            <a:chExt cx="6461577" cy="1970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461577" cy="197060"/>
            </a:xfrm>
            <a:custGeom>
              <a:avLst/>
              <a:gdLst/>
              <a:ahLst/>
              <a:cxnLst/>
              <a:rect l="l" t="t" r="r" b="b"/>
              <a:pathLst>
                <a:path w="6461577" h="197060">
                  <a:moveTo>
                    <a:pt x="0" y="0"/>
                  </a:moveTo>
                  <a:lnTo>
                    <a:pt x="6461577" y="0"/>
                  </a:lnTo>
                  <a:lnTo>
                    <a:pt x="6461577" y="197060"/>
                  </a:lnTo>
                  <a:lnTo>
                    <a:pt x="0" y="1970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6461577" cy="225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75501" y="5343208"/>
            <a:ext cx="3274738" cy="3731895"/>
          </a:xfrm>
          <a:custGeom>
            <a:avLst/>
            <a:gdLst/>
            <a:ahLst/>
            <a:cxnLst/>
            <a:rect l="l" t="t" r="r" b="b"/>
            <a:pathLst>
              <a:path w="3274738" h="3731895">
                <a:moveTo>
                  <a:pt x="0" y="0"/>
                </a:moveTo>
                <a:lnTo>
                  <a:pt x="3274738" y="0"/>
                </a:lnTo>
                <a:lnTo>
                  <a:pt x="3274738" y="3731895"/>
                </a:lnTo>
                <a:lnTo>
                  <a:pt x="0" y="37318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28700" y="1152525"/>
            <a:ext cx="16230600" cy="93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 b="1">
                <a:solidFill>
                  <a:srgbClr val="022759"/>
                </a:solidFill>
                <a:latin typeface="Klein Condensed Heavy"/>
                <a:ea typeface="Klein Condensed Heavy"/>
                <a:cs typeface="Klein Condensed Heavy"/>
                <a:sym typeface="Klein Condensed Heavy"/>
              </a:rPr>
              <a:t>TÉRMINO PROBATORIO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50239" y="3201724"/>
            <a:ext cx="14213691" cy="260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77678" lvl="1" indent="-688839" algn="l">
              <a:lnSpc>
                <a:spcPts val="6381"/>
              </a:lnSpc>
              <a:buFont typeface="Arial"/>
              <a:buChar char="•"/>
            </a:pPr>
            <a:r>
              <a:rPr lang="en-US" sz="6381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8 días hábiles.</a:t>
            </a:r>
          </a:p>
          <a:p>
            <a:pPr marL="1377678" lvl="1" indent="-688839" algn="l">
              <a:lnSpc>
                <a:spcPts val="6381"/>
              </a:lnSpc>
              <a:buFont typeface="Arial"/>
              <a:buChar char="•"/>
            </a:pPr>
            <a:r>
              <a:rPr lang="en-US" sz="6381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Pruebas documentales, testimoniales, periciales.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5117" y="9258300"/>
            <a:ext cx="19221178" cy="1296051"/>
            <a:chOff x="0" y="0"/>
            <a:chExt cx="6461577" cy="43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1577" cy="435693"/>
            </a:xfrm>
            <a:custGeom>
              <a:avLst/>
              <a:gdLst/>
              <a:ahLst/>
              <a:cxnLst/>
              <a:rect l="l" t="t" r="r" b="b"/>
              <a:pathLst>
                <a:path w="6461577" h="435693">
                  <a:moveTo>
                    <a:pt x="0" y="0"/>
                  </a:moveTo>
                  <a:lnTo>
                    <a:pt x="6461577" y="0"/>
                  </a:lnTo>
                  <a:lnTo>
                    <a:pt x="6461577" y="435693"/>
                  </a:lnTo>
                  <a:lnTo>
                    <a:pt x="0" y="435693"/>
                  </a:lnTo>
                  <a:close/>
                </a:path>
              </a:pathLst>
            </a:custGeom>
            <a:solidFill>
              <a:srgbClr val="0227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61577" cy="464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384659" y="-82213"/>
            <a:ext cx="19221178" cy="487940"/>
            <a:chOff x="0" y="0"/>
            <a:chExt cx="6461577" cy="164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61577" cy="164031"/>
            </a:xfrm>
            <a:custGeom>
              <a:avLst/>
              <a:gdLst/>
              <a:ahLst/>
              <a:cxnLst/>
              <a:rect l="l" t="t" r="r" b="b"/>
              <a:pathLst>
                <a:path w="6461577" h="164031">
                  <a:moveTo>
                    <a:pt x="0" y="0"/>
                  </a:moveTo>
                  <a:lnTo>
                    <a:pt x="6461577" y="0"/>
                  </a:lnTo>
                  <a:lnTo>
                    <a:pt x="6461577" y="164031"/>
                  </a:lnTo>
                  <a:lnTo>
                    <a:pt x="0" y="164031"/>
                  </a:lnTo>
                  <a:close/>
                </a:path>
              </a:pathLst>
            </a:custGeom>
            <a:solidFill>
              <a:srgbClr val="D8222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461577" cy="192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318061" y="405727"/>
            <a:ext cx="18924122" cy="318843"/>
            <a:chOff x="0" y="0"/>
            <a:chExt cx="6361716" cy="1071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61716" cy="107185"/>
            </a:xfrm>
            <a:custGeom>
              <a:avLst/>
              <a:gdLst/>
              <a:ahLst/>
              <a:cxnLst/>
              <a:rect l="l" t="t" r="r" b="b"/>
              <a:pathLst>
                <a:path w="6361716" h="107185">
                  <a:moveTo>
                    <a:pt x="0" y="0"/>
                  </a:moveTo>
                  <a:lnTo>
                    <a:pt x="6361716" y="0"/>
                  </a:lnTo>
                  <a:lnTo>
                    <a:pt x="6361716" y="107185"/>
                  </a:lnTo>
                  <a:lnTo>
                    <a:pt x="0" y="1071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361716" cy="13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384659" y="9968157"/>
            <a:ext cx="19221178" cy="586193"/>
            <a:chOff x="0" y="0"/>
            <a:chExt cx="6461577" cy="1970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461577" cy="197060"/>
            </a:xfrm>
            <a:custGeom>
              <a:avLst/>
              <a:gdLst/>
              <a:ahLst/>
              <a:cxnLst/>
              <a:rect l="l" t="t" r="r" b="b"/>
              <a:pathLst>
                <a:path w="6461577" h="197060">
                  <a:moveTo>
                    <a:pt x="0" y="0"/>
                  </a:moveTo>
                  <a:lnTo>
                    <a:pt x="6461577" y="0"/>
                  </a:lnTo>
                  <a:lnTo>
                    <a:pt x="6461577" y="197060"/>
                  </a:lnTo>
                  <a:lnTo>
                    <a:pt x="0" y="1970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6461577" cy="225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038291" y="4655365"/>
            <a:ext cx="8249709" cy="4602935"/>
          </a:xfrm>
          <a:custGeom>
            <a:avLst/>
            <a:gdLst/>
            <a:ahLst/>
            <a:cxnLst/>
            <a:rect l="l" t="t" r="r" b="b"/>
            <a:pathLst>
              <a:path w="8249709" h="4602935">
                <a:moveTo>
                  <a:pt x="0" y="0"/>
                </a:moveTo>
                <a:lnTo>
                  <a:pt x="8249709" y="0"/>
                </a:lnTo>
                <a:lnTo>
                  <a:pt x="8249709" y="4602935"/>
                </a:lnTo>
                <a:lnTo>
                  <a:pt x="0" y="4602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7201" r="-922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28700" y="1190282"/>
            <a:ext cx="16230600" cy="833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6200" b="1">
                <a:solidFill>
                  <a:srgbClr val="022759"/>
                </a:solidFill>
                <a:latin typeface="Klein Condensed Heavy"/>
                <a:ea typeface="Klein Condensed Heavy"/>
                <a:cs typeface="Klein Condensed Heavy"/>
                <a:sym typeface="Klein Condensed Heavy"/>
              </a:rPr>
              <a:t>CIERRE DEL PERIODO PROBATORIO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2481238"/>
            <a:ext cx="10609746" cy="216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4676" lvl="1" indent="-567338" algn="l">
              <a:lnSpc>
                <a:spcPts val="5255"/>
              </a:lnSpc>
              <a:buFont typeface="Arial"/>
              <a:buChar char="•"/>
            </a:pPr>
            <a:r>
              <a:rPr lang="en-US" sz="5255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Arts. 680-697 CPC.</a:t>
            </a:r>
          </a:p>
          <a:p>
            <a:pPr marL="1134676" lvl="1" indent="-567338" algn="l">
              <a:lnSpc>
                <a:spcPts val="5255"/>
              </a:lnSpc>
              <a:buFont typeface="Arial"/>
              <a:buChar char="•"/>
            </a:pPr>
            <a:r>
              <a:rPr lang="en-US" sz="5255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Normas supletorias del juicio ordinario.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5117" y="9258300"/>
            <a:ext cx="19221178" cy="1296051"/>
            <a:chOff x="0" y="0"/>
            <a:chExt cx="6461577" cy="43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1577" cy="435693"/>
            </a:xfrm>
            <a:custGeom>
              <a:avLst/>
              <a:gdLst/>
              <a:ahLst/>
              <a:cxnLst/>
              <a:rect l="l" t="t" r="r" b="b"/>
              <a:pathLst>
                <a:path w="6461577" h="435693">
                  <a:moveTo>
                    <a:pt x="0" y="0"/>
                  </a:moveTo>
                  <a:lnTo>
                    <a:pt x="6461577" y="0"/>
                  </a:lnTo>
                  <a:lnTo>
                    <a:pt x="6461577" y="435693"/>
                  </a:lnTo>
                  <a:lnTo>
                    <a:pt x="0" y="435693"/>
                  </a:lnTo>
                  <a:close/>
                </a:path>
              </a:pathLst>
            </a:custGeom>
            <a:solidFill>
              <a:srgbClr val="D8222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61577" cy="464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384659" y="-82213"/>
            <a:ext cx="19221178" cy="487940"/>
            <a:chOff x="0" y="0"/>
            <a:chExt cx="6461577" cy="164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61577" cy="164031"/>
            </a:xfrm>
            <a:custGeom>
              <a:avLst/>
              <a:gdLst/>
              <a:ahLst/>
              <a:cxnLst/>
              <a:rect l="l" t="t" r="r" b="b"/>
              <a:pathLst>
                <a:path w="6461577" h="164031">
                  <a:moveTo>
                    <a:pt x="0" y="0"/>
                  </a:moveTo>
                  <a:lnTo>
                    <a:pt x="6461577" y="0"/>
                  </a:lnTo>
                  <a:lnTo>
                    <a:pt x="6461577" y="164031"/>
                  </a:lnTo>
                  <a:lnTo>
                    <a:pt x="0" y="164031"/>
                  </a:lnTo>
                  <a:close/>
                </a:path>
              </a:pathLst>
            </a:custGeom>
            <a:solidFill>
              <a:srgbClr val="0227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461577" cy="192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318061" y="405727"/>
            <a:ext cx="18924122" cy="318843"/>
            <a:chOff x="0" y="0"/>
            <a:chExt cx="6361716" cy="1071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61716" cy="107185"/>
            </a:xfrm>
            <a:custGeom>
              <a:avLst/>
              <a:gdLst/>
              <a:ahLst/>
              <a:cxnLst/>
              <a:rect l="l" t="t" r="r" b="b"/>
              <a:pathLst>
                <a:path w="6361716" h="107185">
                  <a:moveTo>
                    <a:pt x="0" y="0"/>
                  </a:moveTo>
                  <a:lnTo>
                    <a:pt x="6361716" y="0"/>
                  </a:lnTo>
                  <a:lnTo>
                    <a:pt x="6361716" y="107185"/>
                  </a:lnTo>
                  <a:lnTo>
                    <a:pt x="0" y="1071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361716" cy="13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384659" y="9968157"/>
            <a:ext cx="19221178" cy="586193"/>
            <a:chOff x="0" y="0"/>
            <a:chExt cx="6461577" cy="1970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461577" cy="197060"/>
            </a:xfrm>
            <a:custGeom>
              <a:avLst/>
              <a:gdLst/>
              <a:ahLst/>
              <a:cxnLst/>
              <a:rect l="l" t="t" r="r" b="b"/>
              <a:pathLst>
                <a:path w="6461577" h="197060">
                  <a:moveTo>
                    <a:pt x="0" y="0"/>
                  </a:moveTo>
                  <a:lnTo>
                    <a:pt x="6461577" y="0"/>
                  </a:lnTo>
                  <a:lnTo>
                    <a:pt x="6461577" y="197060"/>
                  </a:lnTo>
                  <a:lnTo>
                    <a:pt x="0" y="1970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6461577" cy="225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flipH="1">
            <a:off x="1463154" y="2442704"/>
            <a:ext cx="5144771" cy="7091790"/>
          </a:xfrm>
          <a:custGeom>
            <a:avLst/>
            <a:gdLst/>
            <a:ahLst/>
            <a:cxnLst/>
            <a:rect l="l" t="t" r="r" b="b"/>
            <a:pathLst>
              <a:path w="5144771" h="7091790">
                <a:moveTo>
                  <a:pt x="5144771" y="0"/>
                </a:moveTo>
                <a:lnTo>
                  <a:pt x="0" y="0"/>
                </a:lnTo>
                <a:lnTo>
                  <a:pt x="0" y="7091789"/>
                </a:lnTo>
                <a:lnTo>
                  <a:pt x="5144771" y="7091789"/>
                </a:lnTo>
                <a:lnTo>
                  <a:pt x="514477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607925" y="1502904"/>
            <a:ext cx="10651375" cy="93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999" b="1">
                <a:solidFill>
                  <a:srgbClr val="022759"/>
                </a:solidFill>
                <a:latin typeface="Klein Condensed Heavy"/>
                <a:ea typeface="Klein Condensed Heavy"/>
                <a:cs typeface="Klein Condensed Heavy"/>
                <a:sym typeface="Klein Condensed Heavy"/>
              </a:rPr>
              <a:t>SENTENCIA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714430" y="3192462"/>
            <a:ext cx="9544870" cy="327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9" lvl="1" indent="-539749" algn="l">
              <a:lnSpc>
                <a:spcPts val="4999"/>
              </a:lnSpc>
              <a:buFont typeface="Arial"/>
              <a:buChar char="•"/>
            </a:pPr>
            <a:r>
              <a:rPr lang="en-US" sz="4999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Dictación basada en hechos probados.</a:t>
            </a:r>
          </a:p>
          <a:p>
            <a:pPr algn="l">
              <a:lnSpc>
                <a:spcPts val="4999"/>
              </a:lnSpc>
            </a:pPr>
            <a:endParaRPr lang="en-US" sz="4999" b="1">
              <a:solidFill>
                <a:srgbClr val="022759"/>
              </a:solidFill>
              <a:latin typeface="Be Vietnam Ultra-Bold"/>
              <a:ea typeface="Be Vietnam Ultra-Bold"/>
              <a:cs typeface="Be Vietnam Ultra-Bold"/>
              <a:sym typeface="Be Vietnam Ultra-Bold"/>
            </a:endParaRPr>
          </a:p>
          <a:p>
            <a:pPr marL="1079499" lvl="1" indent="-539749" algn="l">
              <a:lnSpc>
                <a:spcPts val="4999"/>
              </a:lnSpc>
              <a:buFont typeface="Arial"/>
              <a:buChar char="•"/>
            </a:pPr>
            <a:r>
              <a:rPr lang="en-US" sz="4999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Plazo de 10 días desde cierre probatorio.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5117" y="9258300"/>
            <a:ext cx="19221178" cy="1296051"/>
            <a:chOff x="0" y="0"/>
            <a:chExt cx="6461577" cy="43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1577" cy="435693"/>
            </a:xfrm>
            <a:custGeom>
              <a:avLst/>
              <a:gdLst/>
              <a:ahLst/>
              <a:cxnLst/>
              <a:rect l="l" t="t" r="r" b="b"/>
              <a:pathLst>
                <a:path w="6461577" h="435693">
                  <a:moveTo>
                    <a:pt x="0" y="0"/>
                  </a:moveTo>
                  <a:lnTo>
                    <a:pt x="6461577" y="0"/>
                  </a:lnTo>
                  <a:lnTo>
                    <a:pt x="6461577" y="435693"/>
                  </a:lnTo>
                  <a:lnTo>
                    <a:pt x="0" y="435693"/>
                  </a:lnTo>
                  <a:close/>
                </a:path>
              </a:pathLst>
            </a:custGeom>
            <a:solidFill>
              <a:srgbClr val="D8222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61577" cy="464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384659" y="9968157"/>
            <a:ext cx="19221178" cy="586193"/>
            <a:chOff x="0" y="0"/>
            <a:chExt cx="6461577" cy="1970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61577" cy="197060"/>
            </a:xfrm>
            <a:custGeom>
              <a:avLst/>
              <a:gdLst/>
              <a:ahLst/>
              <a:cxnLst/>
              <a:rect l="l" t="t" r="r" b="b"/>
              <a:pathLst>
                <a:path w="6461577" h="197060">
                  <a:moveTo>
                    <a:pt x="0" y="0"/>
                  </a:moveTo>
                  <a:lnTo>
                    <a:pt x="6461577" y="0"/>
                  </a:lnTo>
                  <a:lnTo>
                    <a:pt x="6461577" y="197060"/>
                  </a:lnTo>
                  <a:lnTo>
                    <a:pt x="0" y="1970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461577" cy="225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0" y="2998000"/>
            <a:ext cx="12648764" cy="3384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44025" lvl="1" indent="-672013" algn="l">
              <a:lnSpc>
                <a:spcPts val="6225"/>
              </a:lnSpc>
              <a:buFont typeface="Arial"/>
              <a:buChar char="•"/>
            </a:pPr>
            <a:r>
              <a:rPr lang="en-US" sz="6225" b="1" spc="385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AIRE (Aclaración, rectificación, enmienda).</a:t>
            </a:r>
          </a:p>
          <a:p>
            <a:pPr marL="1344025" lvl="1" indent="-672013" algn="l">
              <a:lnSpc>
                <a:spcPts val="6225"/>
              </a:lnSpc>
              <a:buFont typeface="Arial"/>
              <a:buChar char="•"/>
            </a:pPr>
            <a:r>
              <a:rPr lang="en-US" sz="6225" b="1" spc="385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Apelación.</a:t>
            </a:r>
          </a:p>
          <a:p>
            <a:pPr marL="1344025" lvl="1" indent="-672013" algn="l">
              <a:lnSpc>
                <a:spcPts val="6225"/>
              </a:lnSpc>
              <a:buFont typeface="Arial"/>
              <a:buChar char="•"/>
            </a:pPr>
            <a:r>
              <a:rPr lang="en-US" sz="6225" b="1" spc="385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Casación.</a:t>
            </a:r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-384659" y="-82213"/>
            <a:ext cx="19221178" cy="487940"/>
            <a:chOff x="0" y="0"/>
            <a:chExt cx="6461577" cy="1640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61577" cy="164031"/>
            </a:xfrm>
            <a:custGeom>
              <a:avLst/>
              <a:gdLst/>
              <a:ahLst/>
              <a:cxnLst/>
              <a:rect l="l" t="t" r="r" b="b"/>
              <a:pathLst>
                <a:path w="6461577" h="164031">
                  <a:moveTo>
                    <a:pt x="0" y="0"/>
                  </a:moveTo>
                  <a:lnTo>
                    <a:pt x="6461577" y="0"/>
                  </a:lnTo>
                  <a:lnTo>
                    <a:pt x="6461577" y="164031"/>
                  </a:lnTo>
                  <a:lnTo>
                    <a:pt x="0" y="164031"/>
                  </a:lnTo>
                  <a:close/>
                </a:path>
              </a:pathLst>
            </a:custGeom>
            <a:solidFill>
              <a:srgbClr val="02275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6461577" cy="192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10800000">
            <a:off x="-318061" y="405727"/>
            <a:ext cx="18924122" cy="318843"/>
            <a:chOff x="0" y="0"/>
            <a:chExt cx="6361716" cy="1071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61716" cy="107185"/>
            </a:xfrm>
            <a:custGeom>
              <a:avLst/>
              <a:gdLst/>
              <a:ahLst/>
              <a:cxnLst/>
              <a:rect l="l" t="t" r="r" b="b"/>
              <a:pathLst>
                <a:path w="6361716" h="107185">
                  <a:moveTo>
                    <a:pt x="0" y="0"/>
                  </a:moveTo>
                  <a:lnTo>
                    <a:pt x="6361716" y="0"/>
                  </a:lnTo>
                  <a:lnTo>
                    <a:pt x="6361716" y="107185"/>
                  </a:lnTo>
                  <a:lnTo>
                    <a:pt x="0" y="1071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6361716" cy="13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742378" y="1763727"/>
            <a:ext cx="5516922" cy="7909566"/>
          </a:xfrm>
          <a:custGeom>
            <a:avLst/>
            <a:gdLst/>
            <a:ahLst/>
            <a:cxnLst/>
            <a:rect l="l" t="t" r="r" b="b"/>
            <a:pathLst>
              <a:path w="5516922" h="7909566">
                <a:moveTo>
                  <a:pt x="0" y="0"/>
                </a:moveTo>
                <a:lnTo>
                  <a:pt x="5516922" y="0"/>
                </a:lnTo>
                <a:lnTo>
                  <a:pt x="5516922" y="7909567"/>
                </a:lnTo>
                <a:lnTo>
                  <a:pt x="0" y="790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28700" y="1190282"/>
            <a:ext cx="16230600" cy="833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6200" b="1">
                <a:solidFill>
                  <a:srgbClr val="022759"/>
                </a:solidFill>
                <a:latin typeface="Klein Condensed Heavy"/>
                <a:ea typeface="Klein Condensed Heavy"/>
                <a:cs typeface="Klein Condensed Heavy"/>
                <a:sym typeface="Klein Condensed Heavy"/>
              </a:rPr>
              <a:t>RECURSOS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5117" y="9258300"/>
            <a:ext cx="19221178" cy="1296051"/>
            <a:chOff x="0" y="0"/>
            <a:chExt cx="6461577" cy="43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1577" cy="435693"/>
            </a:xfrm>
            <a:custGeom>
              <a:avLst/>
              <a:gdLst/>
              <a:ahLst/>
              <a:cxnLst/>
              <a:rect l="l" t="t" r="r" b="b"/>
              <a:pathLst>
                <a:path w="6461577" h="435693">
                  <a:moveTo>
                    <a:pt x="0" y="0"/>
                  </a:moveTo>
                  <a:lnTo>
                    <a:pt x="6461577" y="0"/>
                  </a:lnTo>
                  <a:lnTo>
                    <a:pt x="6461577" y="435693"/>
                  </a:lnTo>
                  <a:lnTo>
                    <a:pt x="0" y="435693"/>
                  </a:lnTo>
                  <a:close/>
                </a:path>
              </a:pathLst>
            </a:custGeom>
            <a:solidFill>
              <a:srgbClr val="D8222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61577" cy="464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384659" y="-82213"/>
            <a:ext cx="19221178" cy="487940"/>
            <a:chOff x="0" y="0"/>
            <a:chExt cx="6461577" cy="164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61577" cy="164031"/>
            </a:xfrm>
            <a:custGeom>
              <a:avLst/>
              <a:gdLst/>
              <a:ahLst/>
              <a:cxnLst/>
              <a:rect l="l" t="t" r="r" b="b"/>
              <a:pathLst>
                <a:path w="6461577" h="164031">
                  <a:moveTo>
                    <a:pt x="0" y="0"/>
                  </a:moveTo>
                  <a:lnTo>
                    <a:pt x="6461577" y="0"/>
                  </a:lnTo>
                  <a:lnTo>
                    <a:pt x="6461577" y="164031"/>
                  </a:lnTo>
                  <a:lnTo>
                    <a:pt x="0" y="164031"/>
                  </a:lnTo>
                  <a:close/>
                </a:path>
              </a:pathLst>
            </a:custGeom>
            <a:solidFill>
              <a:srgbClr val="0227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461577" cy="192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318061" y="405727"/>
            <a:ext cx="18924122" cy="318843"/>
            <a:chOff x="0" y="0"/>
            <a:chExt cx="6361716" cy="1071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61716" cy="107185"/>
            </a:xfrm>
            <a:custGeom>
              <a:avLst/>
              <a:gdLst/>
              <a:ahLst/>
              <a:cxnLst/>
              <a:rect l="l" t="t" r="r" b="b"/>
              <a:pathLst>
                <a:path w="6361716" h="107185">
                  <a:moveTo>
                    <a:pt x="0" y="0"/>
                  </a:moveTo>
                  <a:lnTo>
                    <a:pt x="6361716" y="0"/>
                  </a:lnTo>
                  <a:lnTo>
                    <a:pt x="6361716" y="107185"/>
                  </a:lnTo>
                  <a:lnTo>
                    <a:pt x="0" y="1071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361716" cy="13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318061" y="9968157"/>
            <a:ext cx="19154580" cy="616963"/>
            <a:chOff x="0" y="0"/>
            <a:chExt cx="6439189" cy="2074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439189" cy="207404"/>
            </a:xfrm>
            <a:custGeom>
              <a:avLst/>
              <a:gdLst/>
              <a:ahLst/>
              <a:cxnLst/>
              <a:rect l="l" t="t" r="r" b="b"/>
              <a:pathLst>
                <a:path w="6439189" h="207404">
                  <a:moveTo>
                    <a:pt x="0" y="0"/>
                  </a:moveTo>
                  <a:lnTo>
                    <a:pt x="6439189" y="0"/>
                  </a:lnTo>
                  <a:lnTo>
                    <a:pt x="6439189" y="207404"/>
                  </a:lnTo>
                  <a:lnTo>
                    <a:pt x="0" y="20740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6439189" cy="23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175025" y="4015578"/>
            <a:ext cx="5346072" cy="5748464"/>
          </a:xfrm>
          <a:custGeom>
            <a:avLst/>
            <a:gdLst/>
            <a:ahLst/>
            <a:cxnLst/>
            <a:rect l="l" t="t" r="r" b="b"/>
            <a:pathLst>
              <a:path w="5346072" h="5748464">
                <a:moveTo>
                  <a:pt x="0" y="0"/>
                </a:moveTo>
                <a:lnTo>
                  <a:pt x="5346072" y="0"/>
                </a:lnTo>
                <a:lnTo>
                  <a:pt x="5346072" y="5748465"/>
                </a:lnTo>
                <a:lnTo>
                  <a:pt x="0" y="5748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28700" y="838200"/>
            <a:ext cx="16230600" cy="1635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9"/>
              </a:lnSpc>
              <a:spcBef>
                <a:spcPct val="0"/>
              </a:spcBef>
            </a:pPr>
            <a:r>
              <a:rPr lang="en-US" sz="9499" b="1">
                <a:solidFill>
                  <a:srgbClr val="022759"/>
                </a:solidFill>
                <a:latin typeface="Klein Condensed Heavy"/>
                <a:ea typeface="Klein Condensed Heavy"/>
                <a:cs typeface="Klein Condensed Heavy"/>
                <a:sym typeface="Klein Condensed Heavy"/>
              </a:rPr>
              <a:t>INTRODUCCIÓN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14554" y="3387182"/>
            <a:ext cx="9217507" cy="4719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00125" lvl="1" indent="-499745" algn="l">
              <a:lnSpc>
                <a:spcPts val="4635"/>
              </a:lnSpc>
              <a:buFont typeface="Arial"/>
              <a:buChar char="•"/>
            </a:pPr>
            <a:r>
              <a:rPr lang="en-US" sz="4600" b="1" err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Procedimiento</a:t>
            </a:r>
            <a:r>
              <a:rPr lang="en-US" sz="4600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 judicial </a:t>
            </a:r>
            <a:r>
              <a:rPr lang="en-US" sz="4600" b="1" err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rápido</a:t>
            </a:r>
            <a:r>
              <a:rPr lang="en-US" sz="4600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 y </a:t>
            </a:r>
            <a:r>
              <a:rPr lang="en-US" sz="4600" b="1" err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eficaz</a:t>
            </a:r>
            <a:r>
              <a:rPr lang="en-US" sz="4600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. </a:t>
            </a:r>
            <a:endParaRPr lang="es-ES" sz="4600"/>
          </a:p>
          <a:p>
            <a:pPr marL="1000125" lvl="1" indent="-499745">
              <a:lnSpc>
                <a:spcPts val="4635"/>
              </a:lnSpc>
              <a:buFont typeface="Arial"/>
              <a:buChar char="•"/>
            </a:pPr>
            <a:endParaRPr lang="en-US" sz="4600" b="1">
              <a:solidFill>
                <a:srgbClr val="022759"/>
              </a:solidFill>
              <a:latin typeface="Be Vietnam Ultra-Bold"/>
              <a:ea typeface="Be Vietnam Ultra-Bold"/>
              <a:cs typeface="Be Vietnam Ultra-Bold"/>
              <a:sym typeface="Be Vietnam Ultra-Bold"/>
            </a:endParaRPr>
          </a:p>
          <a:p>
            <a:pPr marL="1000125" lvl="1" indent="-499745" algn="l">
              <a:lnSpc>
                <a:spcPts val="4635"/>
              </a:lnSpc>
              <a:buFont typeface="Arial"/>
              <a:buChar char="•"/>
            </a:pPr>
            <a:r>
              <a:rPr lang="en-US" sz="4635" b="1" err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Aplicación</a:t>
            </a:r>
            <a:r>
              <a:rPr lang="en-US" sz="4635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: arts. 680 a 697 CPC.</a:t>
            </a:r>
            <a:endParaRPr lang="en-US" sz="4635" b="1">
              <a:solidFill>
                <a:srgbClr val="022759"/>
              </a:solidFill>
              <a:latin typeface="Be Vietnam Ultra-Bold"/>
              <a:ea typeface="Be Vietnam Ultra-Bold"/>
              <a:cs typeface="Be Vietnam Ultra-Bold"/>
            </a:endParaRPr>
          </a:p>
          <a:p>
            <a:pPr marL="1000125" lvl="1" indent="-499745">
              <a:lnSpc>
                <a:spcPts val="4635"/>
              </a:lnSpc>
              <a:buFont typeface="Arial"/>
              <a:buChar char="•"/>
            </a:pPr>
            <a:endParaRPr lang="en-US" sz="4600" b="1">
              <a:solidFill>
                <a:srgbClr val="022759"/>
              </a:solidFill>
              <a:latin typeface="Be Vietnam Ultra-Bold"/>
              <a:ea typeface="Be Vietnam Ultra-Bold"/>
              <a:cs typeface="Be Vietnam Ultra-Bold"/>
              <a:sym typeface="Be Vietnam Ultra-Bold"/>
            </a:endParaRPr>
          </a:p>
          <a:p>
            <a:pPr marL="1000125" lvl="1" indent="-499745" algn="l">
              <a:lnSpc>
                <a:spcPts val="4635"/>
              </a:lnSpc>
              <a:buFont typeface="Arial"/>
              <a:buChar char="•"/>
            </a:pPr>
            <a:r>
              <a:rPr lang="en-US" sz="4635" b="1" err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Simplificación</a:t>
            </a:r>
            <a:r>
              <a:rPr lang="en-US" sz="4635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 sin </a:t>
            </a:r>
            <a:r>
              <a:rPr lang="en-US" sz="4635" b="1" err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perder</a:t>
            </a:r>
            <a:r>
              <a:rPr lang="en-US" sz="4635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 </a:t>
            </a:r>
            <a:r>
              <a:rPr lang="en-US" sz="4635" b="1" err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garantías</a:t>
            </a:r>
            <a:r>
              <a:rPr lang="en-US" sz="4635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.  </a:t>
            </a:r>
            <a:endParaRPr lang="en-US" sz="4635" b="1">
              <a:solidFill>
                <a:srgbClr val="022759"/>
              </a:solidFill>
              <a:latin typeface="Be Vietnam Ultra-Bold"/>
              <a:ea typeface="Be Vietnam Ultra-Bold"/>
              <a:cs typeface="Be Vietnam Ultra-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5117" y="9258300"/>
            <a:ext cx="19221178" cy="1296051"/>
            <a:chOff x="0" y="0"/>
            <a:chExt cx="6461577" cy="43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1577" cy="435693"/>
            </a:xfrm>
            <a:custGeom>
              <a:avLst/>
              <a:gdLst/>
              <a:ahLst/>
              <a:cxnLst/>
              <a:rect l="l" t="t" r="r" b="b"/>
              <a:pathLst>
                <a:path w="6461577" h="435693">
                  <a:moveTo>
                    <a:pt x="0" y="0"/>
                  </a:moveTo>
                  <a:lnTo>
                    <a:pt x="6461577" y="0"/>
                  </a:lnTo>
                  <a:lnTo>
                    <a:pt x="6461577" y="435693"/>
                  </a:lnTo>
                  <a:lnTo>
                    <a:pt x="0" y="435693"/>
                  </a:lnTo>
                  <a:close/>
                </a:path>
              </a:pathLst>
            </a:custGeom>
            <a:solidFill>
              <a:srgbClr val="D8222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61577" cy="464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384659" y="-82213"/>
            <a:ext cx="19221178" cy="487940"/>
            <a:chOff x="0" y="0"/>
            <a:chExt cx="6461577" cy="164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61577" cy="164031"/>
            </a:xfrm>
            <a:custGeom>
              <a:avLst/>
              <a:gdLst/>
              <a:ahLst/>
              <a:cxnLst/>
              <a:rect l="l" t="t" r="r" b="b"/>
              <a:pathLst>
                <a:path w="6461577" h="164031">
                  <a:moveTo>
                    <a:pt x="0" y="0"/>
                  </a:moveTo>
                  <a:lnTo>
                    <a:pt x="6461577" y="0"/>
                  </a:lnTo>
                  <a:lnTo>
                    <a:pt x="6461577" y="164031"/>
                  </a:lnTo>
                  <a:lnTo>
                    <a:pt x="0" y="164031"/>
                  </a:lnTo>
                  <a:close/>
                </a:path>
              </a:pathLst>
            </a:custGeom>
            <a:solidFill>
              <a:srgbClr val="0227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461577" cy="192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318061" y="405727"/>
            <a:ext cx="18924122" cy="318843"/>
            <a:chOff x="0" y="0"/>
            <a:chExt cx="6361716" cy="1071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61716" cy="107185"/>
            </a:xfrm>
            <a:custGeom>
              <a:avLst/>
              <a:gdLst/>
              <a:ahLst/>
              <a:cxnLst/>
              <a:rect l="l" t="t" r="r" b="b"/>
              <a:pathLst>
                <a:path w="6361716" h="107185">
                  <a:moveTo>
                    <a:pt x="0" y="0"/>
                  </a:moveTo>
                  <a:lnTo>
                    <a:pt x="6361716" y="0"/>
                  </a:lnTo>
                  <a:lnTo>
                    <a:pt x="6361716" y="107185"/>
                  </a:lnTo>
                  <a:lnTo>
                    <a:pt x="0" y="1071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361716" cy="13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318061" y="9968157"/>
            <a:ext cx="19154580" cy="616963"/>
            <a:chOff x="0" y="0"/>
            <a:chExt cx="6439189" cy="2074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439189" cy="207404"/>
            </a:xfrm>
            <a:custGeom>
              <a:avLst/>
              <a:gdLst/>
              <a:ahLst/>
              <a:cxnLst/>
              <a:rect l="l" t="t" r="r" b="b"/>
              <a:pathLst>
                <a:path w="6439189" h="207404">
                  <a:moveTo>
                    <a:pt x="0" y="0"/>
                  </a:moveTo>
                  <a:lnTo>
                    <a:pt x="6439189" y="0"/>
                  </a:lnTo>
                  <a:lnTo>
                    <a:pt x="6439189" y="207404"/>
                  </a:lnTo>
                  <a:lnTo>
                    <a:pt x="0" y="20740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6439189" cy="2359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175025" y="4015578"/>
            <a:ext cx="5346072" cy="5748464"/>
          </a:xfrm>
          <a:custGeom>
            <a:avLst/>
            <a:gdLst/>
            <a:ahLst/>
            <a:cxnLst/>
            <a:rect l="l" t="t" r="r" b="b"/>
            <a:pathLst>
              <a:path w="5346072" h="5748464">
                <a:moveTo>
                  <a:pt x="0" y="0"/>
                </a:moveTo>
                <a:lnTo>
                  <a:pt x="5346072" y="0"/>
                </a:lnTo>
                <a:lnTo>
                  <a:pt x="5346072" y="5748465"/>
                </a:lnTo>
                <a:lnTo>
                  <a:pt x="0" y="5748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28700" y="1133475"/>
            <a:ext cx="16230600" cy="833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00"/>
              </a:lnSpc>
              <a:spcBef>
                <a:spcPct val="0"/>
              </a:spcBef>
            </a:pPr>
            <a:r>
              <a:rPr lang="en-US" sz="6200" b="1">
                <a:solidFill>
                  <a:srgbClr val="022759"/>
                </a:solidFill>
                <a:latin typeface="Klein Condensed Heavy"/>
                <a:ea typeface="Klein Condensed Heavy"/>
                <a:cs typeface="Klein Condensed Heavy"/>
                <a:sym typeface="Klein Condensed Heavy"/>
              </a:rPr>
              <a:t>C</a:t>
            </a:r>
            <a:r>
              <a:rPr lang="en-US" sz="6200" b="1" u="none" strike="noStrike">
                <a:solidFill>
                  <a:srgbClr val="022759"/>
                </a:solidFill>
                <a:latin typeface="Klein Condensed Heavy"/>
                <a:ea typeface="Klein Condensed Heavy"/>
                <a:cs typeface="Klein Condensed Heavy"/>
                <a:sym typeface="Klein Condensed Heavy"/>
              </a:rPr>
              <a:t>ONCLUSIÓN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14554" y="3406232"/>
            <a:ext cx="10705007" cy="3575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62249" lvl="1" indent="-581124" algn="l">
              <a:lnSpc>
                <a:spcPts val="5383"/>
              </a:lnSpc>
              <a:buFont typeface="Arial"/>
              <a:buChar char="•"/>
            </a:pPr>
            <a:r>
              <a:rPr lang="en-US" sz="5383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Procedimiento clave para justicia rápida.</a:t>
            </a:r>
          </a:p>
          <a:p>
            <a:pPr algn="l">
              <a:lnSpc>
                <a:spcPts val="5383"/>
              </a:lnSpc>
            </a:pPr>
            <a:endParaRPr lang="en-US" sz="5383" b="1">
              <a:solidFill>
                <a:srgbClr val="022759"/>
              </a:solidFill>
              <a:latin typeface="Be Vietnam Ultra-Bold"/>
              <a:ea typeface="Be Vietnam Ultra-Bold"/>
              <a:cs typeface="Be Vietnam Ultra-Bold"/>
              <a:sym typeface="Be Vietnam Ultra-Bold"/>
            </a:endParaRPr>
          </a:p>
          <a:p>
            <a:pPr marL="1162249" lvl="1" indent="-581124" algn="l">
              <a:lnSpc>
                <a:spcPts val="5383"/>
              </a:lnSpc>
              <a:buFont typeface="Arial"/>
              <a:buChar char="•"/>
            </a:pPr>
            <a:r>
              <a:rPr lang="en-US" sz="5383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Responsabilidad y correcta aplicación.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5117" y="9258300"/>
            <a:ext cx="19221178" cy="1296051"/>
            <a:chOff x="0" y="0"/>
            <a:chExt cx="6461577" cy="43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1577" cy="435693"/>
            </a:xfrm>
            <a:custGeom>
              <a:avLst/>
              <a:gdLst/>
              <a:ahLst/>
              <a:cxnLst/>
              <a:rect l="l" t="t" r="r" b="b"/>
              <a:pathLst>
                <a:path w="6461577" h="435693">
                  <a:moveTo>
                    <a:pt x="0" y="0"/>
                  </a:moveTo>
                  <a:lnTo>
                    <a:pt x="6461577" y="0"/>
                  </a:lnTo>
                  <a:lnTo>
                    <a:pt x="6461577" y="435693"/>
                  </a:lnTo>
                  <a:lnTo>
                    <a:pt x="0" y="435693"/>
                  </a:lnTo>
                  <a:close/>
                </a:path>
              </a:pathLst>
            </a:custGeom>
            <a:solidFill>
              <a:srgbClr val="D8222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61577" cy="464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384659" y="-82213"/>
            <a:ext cx="19221178" cy="487940"/>
            <a:chOff x="0" y="0"/>
            <a:chExt cx="6461577" cy="164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61577" cy="164031"/>
            </a:xfrm>
            <a:custGeom>
              <a:avLst/>
              <a:gdLst/>
              <a:ahLst/>
              <a:cxnLst/>
              <a:rect l="l" t="t" r="r" b="b"/>
              <a:pathLst>
                <a:path w="6461577" h="164031">
                  <a:moveTo>
                    <a:pt x="0" y="0"/>
                  </a:moveTo>
                  <a:lnTo>
                    <a:pt x="6461577" y="0"/>
                  </a:lnTo>
                  <a:lnTo>
                    <a:pt x="6461577" y="164031"/>
                  </a:lnTo>
                  <a:lnTo>
                    <a:pt x="0" y="164031"/>
                  </a:lnTo>
                  <a:close/>
                </a:path>
              </a:pathLst>
            </a:custGeom>
            <a:solidFill>
              <a:srgbClr val="0227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461577" cy="192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318061" y="405727"/>
            <a:ext cx="18924122" cy="318843"/>
            <a:chOff x="0" y="0"/>
            <a:chExt cx="6361716" cy="1071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61716" cy="107185"/>
            </a:xfrm>
            <a:custGeom>
              <a:avLst/>
              <a:gdLst/>
              <a:ahLst/>
              <a:cxnLst/>
              <a:rect l="l" t="t" r="r" b="b"/>
              <a:pathLst>
                <a:path w="6361716" h="107185">
                  <a:moveTo>
                    <a:pt x="0" y="0"/>
                  </a:moveTo>
                  <a:lnTo>
                    <a:pt x="6361716" y="0"/>
                  </a:lnTo>
                  <a:lnTo>
                    <a:pt x="6361716" y="107185"/>
                  </a:lnTo>
                  <a:lnTo>
                    <a:pt x="0" y="1071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361716" cy="13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384659" y="9968157"/>
            <a:ext cx="19221178" cy="586193"/>
            <a:chOff x="0" y="0"/>
            <a:chExt cx="6461577" cy="1970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461577" cy="197060"/>
            </a:xfrm>
            <a:custGeom>
              <a:avLst/>
              <a:gdLst/>
              <a:ahLst/>
              <a:cxnLst/>
              <a:rect l="l" t="t" r="r" b="b"/>
              <a:pathLst>
                <a:path w="6461577" h="197060">
                  <a:moveTo>
                    <a:pt x="0" y="0"/>
                  </a:moveTo>
                  <a:lnTo>
                    <a:pt x="6461577" y="0"/>
                  </a:lnTo>
                  <a:lnTo>
                    <a:pt x="6461577" y="197060"/>
                  </a:lnTo>
                  <a:lnTo>
                    <a:pt x="0" y="1970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6461577" cy="225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75501" y="5343208"/>
            <a:ext cx="3274738" cy="3731895"/>
          </a:xfrm>
          <a:custGeom>
            <a:avLst/>
            <a:gdLst/>
            <a:ahLst/>
            <a:cxnLst/>
            <a:rect l="l" t="t" r="r" b="b"/>
            <a:pathLst>
              <a:path w="3274738" h="3731895">
                <a:moveTo>
                  <a:pt x="0" y="0"/>
                </a:moveTo>
                <a:lnTo>
                  <a:pt x="3274738" y="0"/>
                </a:lnTo>
                <a:lnTo>
                  <a:pt x="3274738" y="3731895"/>
                </a:lnTo>
                <a:lnTo>
                  <a:pt x="0" y="37318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28700" y="1152525"/>
            <a:ext cx="16230600" cy="93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 b="1">
                <a:solidFill>
                  <a:srgbClr val="022759"/>
                </a:solidFill>
                <a:latin typeface="Klein Condensed Heavy"/>
                <a:ea typeface="Klein Condensed Heavy"/>
                <a:cs typeface="Klein Condensed Heavy"/>
                <a:sym typeface="Klein Condensed Heavy"/>
              </a:rPr>
              <a:t>¿QUÉ ES EL JUICIO SUMARIO?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50239" y="3201724"/>
            <a:ext cx="14213691" cy="3482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77678" lvl="1" indent="-688839" algn="l">
              <a:lnSpc>
                <a:spcPts val="6381"/>
              </a:lnSpc>
              <a:buFont typeface="Arial"/>
              <a:buChar char="•"/>
            </a:pPr>
            <a:r>
              <a:rPr lang="en-US" sz="6381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Procedimiento civil acelerado.</a:t>
            </a:r>
          </a:p>
          <a:p>
            <a:pPr marL="1377678" lvl="1" indent="-688839" algn="l">
              <a:lnSpc>
                <a:spcPts val="6381"/>
              </a:lnSpc>
              <a:buFont typeface="Arial"/>
              <a:buChar char="•"/>
            </a:pPr>
            <a:r>
              <a:rPr lang="en-US" sz="6381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Resolución eficiente de conflictos.</a:t>
            </a:r>
          </a:p>
          <a:p>
            <a:pPr marL="1377678" lvl="1" indent="-688839" algn="l">
              <a:lnSpc>
                <a:spcPts val="6381"/>
              </a:lnSpc>
              <a:buFont typeface="Arial"/>
              <a:buChar char="•"/>
            </a:pPr>
            <a:r>
              <a:rPr lang="en-US" sz="6381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Reducir costos y tiempos.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5117" y="9258300"/>
            <a:ext cx="19221178" cy="1296051"/>
            <a:chOff x="0" y="0"/>
            <a:chExt cx="6461577" cy="43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1577" cy="435693"/>
            </a:xfrm>
            <a:custGeom>
              <a:avLst/>
              <a:gdLst/>
              <a:ahLst/>
              <a:cxnLst/>
              <a:rect l="l" t="t" r="r" b="b"/>
              <a:pathLst>
                <a:path w="6461577" h="435693">
                  <a:moveTo>
                    <a:pt x="0" y="0"/>
                  </a:moveTo>
                  <a:lnTo>
                    <a:pt x="6461577" y="0"/>
                  </a:lnTo>
                  <a:lnTo>
                    <a:pt x="6461577" y="435693"/>
                  </a:lnTo>
                  <a:lnTo>
                    <a:pt x="0" y="435693"/>
                  </a:lnTo>
                  <a:close/>
                </a:path>
              </a:pathLst>
            </a:custGeom>
            <a:solidFill>
              <a:srgbClr val="0227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61577" cy="464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384659" y="-82213"/>
            <a:ext cx="19221178" cy="487940"/>
            <a:chOff x="0" y="0"/>
            <a:chExt cx="6461577" cy="164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61577" cy="164031"/>
            </a:xfrm>
            <a:custGeom>
              <a:avLst/>
              <a:gdLst/>
              <a:ahLst/>
              <a:cxnLst/>
              <a:rect l="l" t="t" r="r" b="b"/>
              <a:pathLst>
                <a:path w="6461577" h="164031">
                  <a:moveTo>
                    <a:pt x="0" y="0"/>
                  </a:moveTo>
                  <a:lnTo>
                    <a:pt x="6461577" y="0"/>
                  </a:lnTo>
                  <a:lnTo>
                    <a:pt x="6461577" y="164031"/>
                  </a:lnTo>
                  <a:lnTo>
                    <a:pt x="0" y="164031"/>
                  </a:lnTo>
                  <a:close/>
                </a:path>
              </a:pathLst>
            </a:custGeom>
            <a:solidFill>
              <a:srgbClr val="D8222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461577" cy="192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318061" y="405727"/>
            <a:ext cx="18924122" cy="318843"/>
            <a:chOff x="0" y="0"/>
            <a:chExt cx="6361716" cy="1071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61716" cy="107185"/>
            </a:xfrm>
            <a:custGeom>
              <a:avLst/>
              <a:gdLst/>
              <a:ahLst/>
              <a:cxnLst/>
              <a:rect l="l" t="t" r="r" b="b"/>
              <a:pathLst>
                <a:path w="6361716" h="107185">
                  <a:moveTo>
                    <a:pt x="0" y="0"/>
                  </a:moveTo>
                  <a:lnTo>
                    <a:pt x="6361716" y="0"/>
                  </a:lnTo>
                  <a:lnTo>
                    <a:pt x="6361716" y="107185"/>
                  </a:lnTo>
                  <a:lnTo>
                    <a:pt x="0" y="1071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361716" cy="13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384659" y="9968157"/>
            <a:ext cx="19221178" cy="586193"/>
            <a:chOff x="0" y="0"/>
            <a:chExt cx="6461577" cy="1970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461577" cy="197060"/>
            </a:xfrm>
            <a:custGeom>
              <a:avLst/>
              <a:gdLst/>
              <a:ahLst/>
              <a:cxnLst/>
              <a:rect l="l" t="t" r="r" b="b"/>
              <a:pathLst>
                <a:path w="6461577" h="197060">
                  <a:moveTo>
                    <a:pt x="0" y="0"/>
                  </a:moveTo>
                  <a:lnTo>
                    <a:pt x="6461577" y="0"/>
                  </a:lnTo>
                  <a:lnTo>
                    <a:pt x="6461577" y="197060"/>
                  </a:lnTo>
                  <a:lnTo>
                    <a:pt x="0" y="1970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6461577" cy="225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863798" y="5073083"/>
            <a:ext cx="5233800" cy="4468357"/>
          </a:xfrm>
          <a:custGeom>
            <a:avLst/>
            <a:gdLst/>
            <a:ahLst/>
            <a:cxnLst/>
            <a:rect l="l" t="t" r="r" b="b"/>
            <a:pathLst>
              <a:path w="5233800" h="4468357">
                <a:moveTo>
                  <a:pt x="0" y="0"/>
                </a:moveTo>
                <a:lnTo>
                  <a:pt x="5233801" y="0"/>
                </a:lnTo>
                <a:lnTo>
                  <a:pt x="5233801" y="4468357"/>
                </a:lnTo>
                <a:lnTo>
                  <a:pt x="0" y="4468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687899" y="1339561"/>
            <a:ext cx="13076062" cy="987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03"/>
              </a:lnSpc>
            </a:pPr>
            <a:r>
              <a:rPr lang="en-US" sz="7403" b="1">
                <a:solidFill>
                  <a:srgbClr val="022759"/>
                </a:solidFill>
                <a:latin typeface="Klein Condensed Heavy"/>
                <a:ea typeface="Klein Condensed Heavy"/>
                <a:cs typeface="Klein Condensed Heavy"/>
                <a:sym typeface="Klein Condensed Heavy"/>
              </a:rPr>
              <a:t>CARACTERÍSTICAS PRINCIPALES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61533" y="4270081"/>
            <a:ext cx="11067556" cy="3160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64819" lvl="1" indent="-632410" algn="l">
              <a:lnSpc>
                <a:spcPts val="5858"/>
              </a:lnSpc>
              <a:buFont typeface="Arial"/>
              <a:buChar char="•"/>
            </a:pPr>
            <a:r>
              <a:rPr lang="en-US" sz="5858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Celeridad en tramitación.</a:t>
            </a:r>
          </a:p>
          <a:p>
            <a:pPr marL="1264819" lvl="1" indent="-632410" algn="l">
              <a:lnSpc>
                <a:spcPts val="5858"/>
              </a:lnSpc>
              <a:buFont typeface="Arial"/>
              <a:buChar char="•"/>
            </a:pPr>
            <a:r>
              <a:rPr lang="en-US" sz="5858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Simplicidad procesal.</a:t>
            </a:r>
          </a:p>
          <a:p>
            <a:pPr marL="1264819" lvl="1" indent="-632410" algn="l">
              <a:lnSpc>
                <a:spcPts val="5858"/>
              </a:lnSpc>
              <a:buFont typeface="Arial"/>
              <a:buChar char="•"/>
            </a:pPr>
            <a:r>
              <a:rPr lang="en-US" sz="5858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Aplicación a materias específicas.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5117" y="9258300"/>
            <a:ext cx="19221178" cy="1296051"/>
            <a:chOff x="0" y="0"/>
            <a:chExt cx="6461577" cy="43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1577" cy="435693"/>
            </a:xfrm>
            <a:custGeom>
              <a:avLst/>
              <a:gdLst/>
              <a:ahLst/>
              <a:cxnLst/>
              <a:rect l="l" t="t" r="r" b="b"/>
              <a:pathLst>
                <a:path w="6461577" h="435693">
                  <a:moveTo>
                    <a:pt x="0" y="0"/>
                  </a:moveTo>
                  <a:lnTo>
                    <a:pt x="6461577" y="0"/>
                  </a:lnTo>
                  <a:lnTo>
                    <a:pt x="6461577" y="435693"/>
                  </a:lnTo>
                  <a:lnTo>
                    <a:pt x="0" y="435693"/>
                  </a:lnTo>
                  <a:close/>
                </a:path>
              </a:pathLst>
            </a:custGeom>
            <a:solidFill>
              <a:srgbClr val="D8222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61577" cy="464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384659" y="-82213"/>
            <a:ext cx="19221178" cy="487940"/>
            <a:chOff x="0" y="0"/>
            <a:chExt cx="6461577" cy="164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61577" cy="164031"/>
            </a:xfrm>
            <a:custGeom>
              <a:avLst/>
              <a:gdLst/>
              <a:ahLst/>
              <a:cxnLst/>
              <a:rect l="l" t="t" r="r" b="b"/>
              <a:pathLst>
                <a:path w="6461577" h="164031">
                  <a:moveTo>
                    <a:pt x="0" y="0"/>
                  </a:moveTo>
                  <a:lnTo>
                    <a:pt x="6461577" y="0"/>
                  </a:lnTo>
                  <a:lnTo>
                    <a:pt x="6461577" y="164031"/>
                  </a:lnTo>
                  <a:lnTo>
                    <a:pt x="0" y="164031"/>
                  </a:lnTo>
                  <a:close/>
                </a:path>
              </a:pathLst>
            </a:custGeom>
            <a:solidFill>
              <a:srgbClr val="0227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461577" cy="192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318061" y="405727"/>
            <a:ext cx="18924122" cy="318843"/>
            <a:chOff x="0" y="0"/>
            <a:chExt cx="6361716" cy="1071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61716" cy="107185"/>
            </a:xfrm>
            <a:custGeom>
              <a:avLst/>
              <a:gdLst/>
              <a:ahLst/>
              <a:cxnLst/>
              <a:rect l="l" t="t" r="r" b="b"/>
              <a:pathLst>
                <a:path w="6361716" h="107185">
                  <a:moveTo>
                    <a:pt x="0" y="0"/>
                  </a:moveTo>
                  <a:lnTo>
                    <a:pt x="6361716" y="0"/>
                  </a:lnTo>
                  <a:lnTo>
                    <a:pt x="6361716" y="107185"/>
                  </a:lnTo>
                  <a:lnTo>
                    <a:pt x="0" y="1071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361716" cy="13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384659" y="9968157"/>
            <a:ext cx="19221178" cy="586193"/>
            <a:chOff x="0" y="0"/>
            <a:chExt cx="6461577" cy="1970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461577" cy="197060"/>
            </a:xfrm>
            <a:custGeom>
              <a:avLst/>
              <a:gdLst/>
              <a:ahLst/>
              <a:cxnLst/>
              <a:rect l="l" t="t" r="r" b="b"/>
              <a:pathLst>
                <a:path w="6461577" h="197060">
                  <a:moveTo>
                    <a:pt x="0" y="0"/>
                  </a:moveTo>
                  <a:lnTo>
                    <a:pt x="6461577" y="0"/>
                  </a:lnTo>
                  <a:lnTo>
                    <a:pt x="6461577" y="197060"/>
                  </a:lnTo>
                  <a:lnTo>
                    <a:pt x="0" y="1970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6461577" cy="225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4804178"/>
            <a:ext cx="3023023" cy="5102148"/>
          </a:xfrm>
          <a:custGeom>
            <a:avLst/>
            <a:gdLst/>
            <a:ahLst/>
            <a:cxnLst/>
            <a:rect l="l" t="t" r="r" b="b"/>
            <a:pathLst>
              <a:path w="3023023" h="5102148">
                <a:moveTo>
                  <a:pt x="0" y="0"/>
                </a:moveTo>
                <a:lnTo>
                  <a:pt x="3023023" y="0"/>
                </a:lnTo>
                <a:lnTo>
                  <a:pt x="3023023" y="5102147"/>
                </a:lnTo>
                <a:lnTo>
                  <a:pt x="0" y="510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575845" y="5700909"/>
            <a:ext cx="1973487" cy="3732363"/>
          </a:xfrm>
          <a:custGeom>
            <a:avLst/>
            <a:gdLst/>
            <a:ahLst/>
            <a:cxnLst/>
            <a:rect l="l" t="t" r="r" b="b"/>
            <a:pathLst>
              <a:path w="1973487" h="3732363">
                <a:moveTo>
                  <a:pt x="0" y="0"/>
                </a:moveTo>
                <a:lnTo>
                  <a:pt x="1973487" y="0"/>
                </a:lnTo>
                <a:lnTo>
                  <a:pt x="1973487" y="3732363"/>
                </a:lnTo>
                <a:lnTo>
                  <a:pt x="0" y="37323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375365" y="5377538"/>
            <a:ext cx="3461576" cy="4114800"/>
          </a:xfrm>
          <a:custGeom>
            <a:avLst/>
            <a:gdLst/>
            <a:ahLst/>
            <a:cxnLst/>
            <a:rect l="l" t="t" r="r" b="b"/>
            <a:pathLst>
              <a:path w="3461576" h="4114800">
                <a:moveTo>
                  <a:pt x="0" y="0"/>
                </a:moveTo>
                <a:lnTo>
                  <a:pt x="3461576" y="0"/>
                </a:lnTo>
                <a:lnTo>
                  <a:pt x="34615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978050" y="1470230"/>
            <a:ext cx="14331901" cy="10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4"/>
              </a:lnSpc>
            </a:pPr>
            <a:r>
              <a:rPr lang="en-US" sz="7964" b="1">
                <a:solidFill>
                  <a:srgbClr val="022759"/>
                </a:solidFill>
                <a:latin typeface="Klein Condensed Heavy"/>
                <a:ea typeface="Klein Condensed Heavy"/>
                <a:cs typeface="Klein Condensed Heavy"/>
                <a:sym typeface="Klein Condensed Heavy"/>
              </a:rPr>
              <a:t>VENTAJAS DEL JUICIO SUMARIO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974740" y="3273595"/>
            <a:ext cx="10631321" cy="3873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17489" lvl="1" indent="-758745" algn="l">
              <a:lnSpc>
                <a:spcPts val="7028"/>
              </a:lnSpc>
              <a:buFont typeface="Arial"/>
              <a:buChar char="•"/>
            </a:pPr>
            <a:r>
              <a:rPr lang="en-US" sz="7028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Rapidez.</a:t>
            </a:r>
          </a:p>
          <a:p>
            <a:pPr marL="1517489" lvl="1" indent="-758745" algn="l">
              <a:lnSpc>
                <a:spcPts val="7028"/>
              </a:lnSpc>
              <a:buFont typeface="Arial"/>
              <a:buChar char="•"/>
            </a:pPr>
            <a:r>
              <a:rPr lang="en-US" sz="7028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Eficiencia procesal.</a:t>
            </a:r>
          </a:p>
          <a:p>
            <a:pPr marL="1517489" lvl="1" indent="-758745" algn="l">
              <a:lnSpc>
                <a:spcPts val="7028"/>
              </a:lnSpc>
              <a:buFont typeface="Arial"/>
              <a:buChar char="•"/>
            </a:pPr>
            <a:r>
              <a:rPr lang="en-US" sz="7028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Simplificación de trámites.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5117" y="9258300"/>
            <a:ext cx="19221178" cy="1296051"/>
            <a:chOff x="0" y="0"/>
            <a:chExt cx="6461577" cy="43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1577" cy="435693"/>
            </a:xfrm>
            <a:custGeom>
              <a:avLst/>
              <a:gdLst/>
              <a:ahLst/>
              <a:cxnLst/>
              <a:rect l="l" t="t" r="r" b="b"/>
              <a:pathLst>
                <a:path w="6461577" h="435693">
                  <a:moveTo>
                    <a:pt x="0" y="0"/>
                  </a:moveTo>
                  <a:lnTo>
                    <a:pt x="6461577" y="0"/>
                  </a:lnTo>
                  <a:lnTo>
                    <a:pt x="6461577" y="435693"/>
                  </a:lnTo>
                  <a:lnTo>
                    <a:pt x="0" y="435693"/>
                  </a:lnTo>
                  <a:close/>
                </a:path>
              </a:pathLst>
            </a:custGeom>
            <a:solidFill>
              <a:srgbClr val="0227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61577" cy="464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384659" y="-82213"/>
            <a:ext cx="19221178" cy="487940"/>
            <a:chOff x="0" y="0"/>
            <a:chExt cx="6461577" cy="164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61577" cy="164031"/>
            </a:xfrm>
            <a:custGeom>
              <a:avLst/>
              <a:gdLst/>
              <a:ahLst/>
              <a:cxnLst/>
              <a:rect l="l" t="t" r="r" b="b"/>
              <a:pathLst>
                <a:path w="6461577" h="164031">
                  <a:moveTo>
                    <a:pt x="0" y="0"/>
                  </a:moveTo>
                  <a:lnTo>
                    <a:pt x="6461577" y="0"/>
                  </a:lnTo>
                  <a:lnTo>
                    <a:pt x="6461577" y="164031"/>
                  </a:lnTo>
                  <a:lnTo>
                    <a:pt x="0" y="164031"/>
                  </a:lnTo>
                  <a:close/>
                </a:path>
              </a:pathLst>
            </a:custGeom>
            <a:solidFill>
              <a:srgbClr val="D8222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461577" cy="192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318061" y="405727"/>
            <a:ext cx="18924122" cy="318843"/>
            <a:chOff x="0" y="0"/>
            <a:chExt cx="6361716" cy="1071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61716" cy="107185"/>
            </a:xfrm>
            <a:custGeom>
              <a:avLst/>
              <a:gdLst/>
              <a:ahLst/>
              <a:cxnLst/>
              <a:rect l="l" t="t" r="r" b="b"/>
              <a:pathLst>
                <a:path w="6361716" h="107185">
                  <a:moveTo>
                    <a:pt x="0" y="0"/>
                  </a:moveTo>
                  <a:lnTo>
                    <a:pt x="6361716" y="0"/>
                  </a:lnTo>
                  <a:lnTo>
                    <a:pt x="6361716" y="107185"/>
                  </a:lnTo>
                  <a:lnTo>
                    <a:pt x="0" y="1071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361716" cy="13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384659" y="9968157"/>
            <a:ext cx="19221178" cy="586193"/>
            <a:chOff x="0" y="0"/>
            <a:chExt cx="6461577" cy="1970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461577" cy="197060"/>
            </a:xfrm>
            <a:custGeom>
              <a:avLst/>
              <a:gdLst/>
              <a:ahLst/>
              <a:cxnLst/>
              <a:rect l="l" t="t" r="r" b="b"/>
              <a:pathLst>
                <a:path w="6461577" h="197060">
                  <a:moveTo>
                    <a:pt x="0" y="0"/>
                  </a:moveTo>
                  <a:lnTo>
                    <a:pt x="6461577" y="0"/>
                  </a:lnTo>
                  <a:lnTo>
                    <a:pt x="6461577" y="197060"/>
                  </a:lnTo>
                  <a:lnTo>
                    <a:pt x="0" y="1970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6461577" cy="225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890865" y="1040370"/>
            <a:ext cx="5640145" cy="7902130"/>
          </a:xfrm>
          <a:custGeom>
            <a:avLst/>
            <a:gdLst/>
            <a:ahLst/>
            <a:cxnLst/>
            <a:rect l="l" t="t" r="r" b="b"/>
            <a:pathLst>
              <a:path w="5640145" h="7902130">
                <a:moveTo>
                  <a:pt x="0" y="0"/>
                </a:moveTo>
                <a:lnTo>
                  <a:pt x="5640145" y="0"/>
                </a:lnTo>
                <a:lnTo>
                  <a:pt x="5640145" y="7902130"/>
                </a:lnTo>
                <a:lnTo>
                  <a:pt x="0" y="7902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110630" y="1133475"/>
            <a:ext cx="16230600" cy="833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6200" b="1">
                <a:solidFill>
                  <a:srgbClr val="022759"/>
                </a:solidFill>
                <a:latin typeface="Klein Condensed Heavy"/>
                <a:ea typeface="Klein Condensed Heavy"/>
                <a:cs typeface="Klein Condensed Heavy"/>
                <a:sym typeface="Klein Condensed Heavy"/>
              </a:rPr>
              <a:t>LIMITACIONES Y DESAFÍOS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0630" y="2990850"/>
            <a:ext cx="8956559" cy="1938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29" lvl="1" indent="-507364" algn="l">
              <a:lnSpc>
                <a:spcPts val="4699"/>
              </a:lnSpc>
              <a:buFont typeface="Arial"/>
              <a:buChar char="•"/>
            </a:pPr>
            <a:r>
              <a:rPr lang="en-US" sz="4699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Materia restringida.</a:t>
            </a:r>
          </a:p>
          <a:p>
            <a:pPr marL="1014729" lvl="1" indent="-507364" algn="l">
              <a:lnSpc>
                <a:spcPts val="4699"/>
              </a:lnSpc>
              <a:buFont typeface="Arial"/>
              <a:buChar char="•"/>
            </a:pPr>
            <a:r>
              <a:rPr lang="en-US" sz="4699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Menor espacio probatorio.</a:t>
            </a:r>
          </a:p>
          <a:p>
            <a:pPr marL="1014729" lvl="1" indent="-507364" algn="l">
              <a:lnSpc>
                <a:spcPts val="4699"/>
              </a:lnSpc>
              <a:buFont typeface="Arial"/>
              <a:buChar char="•"/>
            </a:pPr>
            <a:r>
              <a:rPr lang="en-US" sz="4699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Riesgo de errores.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5117" y="9258300"/>
            <a:ext cx="19221178" cy="1296051"/>
            <a:chOff x="0" y="0"/>
            <a:chExt cx="6461577" cy="43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1577" cy="435693"/>
            </a:xfrm>
            <a:custGeom>
              <a:avLst/>
              <a:gdLst/>
              <a:ahLst/>
              <a:cxnLst/>
              <a:rect l="l" t="t" r="r" b="b"/>
              <a:pathLst>
                <a:path w="6461577" h="435693">
                  <a:moveTo>
                    <a:pt x="0" y="0"/>
                  </a:moveTo>
                  <a:lnTo>
                    <a:pt x="6461577" y="0"/>
                  </a:lnTo>
                  <a:lnTo>
                    <a:pt x="6461577" y="435693"/>
                  </a:lnTo>
                  <a:lnTo>
                    <a:pt x="0" y="435693"/>
                  </a:lnTo>
                  <a:close/>
                </a:path>
              </a:pathLst>
            </a:custGeom>
            <a:solidFill>
              <a:srgbClr val="0227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61577" cy="464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384659" y="-82213"/>
            <a:ext cx="19221178" cy="487940"/>
            <a:chOff x="0" y="0"/>
            <a:chExt cx="6461577" cy="164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61577" cy="164031"/>
            </a:xfrm>
            <a:custGeom>
              <a:avLst/>
              <a:gdLst/>
              <a:ahLst/>
              <a:cxnLst/>
              <a:rect l="l" t="t" r="r" b="b"/>
              <a:pathLst>
                <a:path w="6461577" h="164031">
                  <a:moveTo>
                    <a:pt x="0" y="0"/>
                  </a:moveTo>
                  <a:lnTo>
                    <a:pt x="6461577" y="0"/>
                  </a:lnTo>
                  <a:lnTo>
                    <a:pt x="6461577" y="164031"/>
                  </a:lnTo>
                  <a:lnTo>
                    <a:pt x="0" y="164031"/>
                  </a:lnTo>
                  <a:close/>
                </a:path>
              </a:pathLst>
            </a:custGeom>
            <a:solidFill>
              <a:srgbClr val="D8222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461577" cy="192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318061" y="405727"/>
            <a:ext cx="18924122" cy="318843"/>
            <a:chOff x="0" y="0"/>
            <a:chExt cx="6361716" cy="1071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61716" cy="107185"/>
            </a:xfrm>
            <a:custGeom>
              <a:avLst/>
              <a:gdLst/>
              <a:ahLst/>
              <a:cxnLst/>
              <a:rect l="l" t="t" r="r" b="b"/>
              <a:pathLst>
                <a:path w="6361716" h="107185">
                  <a:moveTo>
                    <a:pt x="0" y="0"/>
                  </a:moveTo>
                  <a:lnTo>
                    <a:pt x="6361716" y="0"/>
                  </a:lnTo>
                  <a:lnTo>
                    <a:pt x="6361716" y="107185"/>
                  </a:lnTo>
                  <a:lnTo>
                    <a:pt x="0" y="1071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361716" cy="13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384659" y="9968157"/>
            <a:ext cx="19221178" cy="586193"/>
            <a:chOff x="0" y="0"/>
            <a:chExt cx="6461577" cy="1970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461577" cy="197060"/>
            </a:xfrm>
            <a:custGeom>
              <a:avLst/>
              <a:gdLst/>
              <a:ahLst/>
              <a:cxnLst/>
              <a:rect l="l" t="t" r="r" b="b"/>
              <a:pathLst>
                <a:path w="6461577" h="197060">
                  <a:moveTo>
                    <a:pt x="0" y="0"/>
                  </a:moveTo>
                  <a:lnTo>
                    <a:pt x="6461577" y="0"/>
                  </a:lnTo>
                  <a:lnTo>
                    <a:pt x="6461577" y="197060"/>
                  </a:lnTo>
                  <a:lnTo>
                    <a:pt x="0" y="1970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6461577" cy="225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038291" y="4655365"/>
            <a:ext cx="8249709" cy="4602935"/>
          </a:xfrm>
          <a:custGeom>
            <a:avLst/>
            <a:gdLst/>
            <a:ahLst/>
            <a:cxnLst/>
            <a:rect l="l" t="t" r="r" b="b"/>
            <a:pathLst>
              <a:path w="8249709" h="4602935">
                <a:moveTo>
                  <a:pt x="0" y="0"/>
                </a:moveTo>
                <a:lnTo>
                  <a:pt x="8249709" y="0"/>
                </a:lnTo>
                <a:lnTo>
                  <a:pt x="8249709" y="4602935"/>
                </a:lnTo>
                <a:lnTo>
                  <a:pt x="0" y="46029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27201" r="-922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28700" y="1190282"/>
            <a:ext cx="16230600" cy="833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6200" b="1">
                <a:solidFill>
                  <a:srgbClr val="022759"/>
                </a:solidFill>
                <a:latin typeface="Klein Condensed Heavy"/>
                <a:ea typeface="Klein Condensed Heavy"/>
                <a:cs typeface="Klein Condensed Heavy"/>
                <a:sym typeface="Klein Condensed Heavy"/>
              </a:rPr>
              <a:t>REGULACIÓN DEL JUICIO SUMARIO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2481238"/>
            <a:ext cx="10609746" cy="2162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4676" lvl="1" indent="-567338" algn="l">
              <a:lnSpc>
                <a:spcPts val="5255"/>
              </a:lnSpc>
              <a:buFont typeface="Arial"/>
              <a:buChar char="•"/>
            </a:pPr>
            <a:r>
              <a:rPr lang="en-US" sz="5255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Arts. 680-697 CPC.</a:t>
            </a:r>
          </a:p>
          <a:p>
            <a:pPr marL="1134676" lvl="1" indent="-567338" algn="l">
              <a:lnSpc>
                <a:spcPts val="5255"/>
              </a:lnSpc>
              <a:buFont typeface="Arial"/>
              <a:buChar char="•"/>
            </a:pPr>
            <a:r>
              <a:rPr lang="en-US" sz="5255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Normas supletorias del juicio ordinario.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5117" y="9258300"/>
            <a:ext cx="19221178" cy="1296051"/>
            <a:chOff x="0" y="0"/>
            <a:chExt cx="6461577" cy="43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1577" cy="435693"/>
            </a:xfrm>
            <a:custGeom>
              <a:avLst/>
              <a:gdLst/>
              <a:ahLst/>
              <a:cxnLst/>
              <a:rect l="l" t="t" r="r" b="b"/>
              <a:pathLst>
                <a:path w="6461577" h="435693">
                  <a:moveTo>
                    <a:pt x="0" y="0"/>
                  </a:moveTo>
                  <a:lnTo>
                    <a:pt x="6461577" y="0"/>
                  </a:lnTo>
                  <a:lnTo>
                    <a:pt x="6461577" y="435693"/>
                  </a:lnTo>
                  <a:lnTo>
                    <a:pt x="0" y="435693"/>
                  </a:lnTo>
                  <a:close/>
                </a:path>
              </a:pathLst>
            </a:custGeom>
            <a:solidFill>
              <a:srgbClr val="D8222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61577" cy="464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384659" y="-82213"/>
            <a:ext cx="19221178" cy="487940"/>
            <a:chOff x="0" y="0"/>
            <a:chExt cx="6461577" cy="164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61577" cy="164031"/>
            </a:xfrm>
            <a:custGeom>
              <a:avLst/>
              <a:gdLst/>
              <a:ahLst/>
              <a:cxnLst/>
              <a:rect l="l" t="t" r="r" b="b"/>
              <a:pathLst>
                <a:path w="6461577" h="164031">
                  <a:moveTo>
                    <a:pt x="0" y="0"/>
                  </a:moveTo>
                  <a:lnTo>
                    <a:pt x="6461577" y="0"/>
                  </a:lnTo>
                  <a:lnTo>
                    <a:pt x="6461577" y="164031"/>
                  </a:lnTo>
                  <a:lnTo>
                    <a:pt x="0" y="164031"/>
                  </a:lnTo>
                  <a:close/>
                </a:path>
              </a:pathLst>
            </a:custGeom>
            <a:solidFill>
              <a:srgbClr val="0227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461577" cy="192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318061" y="405727"/>
            <a:ext cx="18924122" cy="318843"/>
            <a:chOff x="0" y="0"/>
            <a:chExt cx="6361716" cy="1071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61716" cy="107185"/>
            </a:xfrm>
            <a:custGeom>
              <a:avLst/>
              <a:gdLst/>
              <a:ahLst/>
              <a:cxnLst/>
              <a:rect l="l" t="t" r="r" b="b"/>
              <a:pathLst>
                <a:path w="6361716" h="107185">
                  <a:moveTo>
                    <a:pt x="0" y="0"/>
                  </a:moveTo>
                  <a:lnTo>
                    <a:pt x="6361716" y="0"/>
                  </a:lnTo>
                  <a:lnTo>
                    <a:pt x="6361716" y="107185"/>
                  </a:lnTo>
                  <a:lnTo>
                    <a:pt x="0" y="1071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361716" cy="13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384659" y="9968157"/>
            <a:ext cx="19221178" cy="586193"/>
            <a:chOff x="0" y="0"/>
            <a:chExt cx="6461577" cy="1970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461577" cy="197060"/>
            </a:xfrm>
            <a:custGeom>
              <a:avLst/>
              <a:gdLst/>
              <a:ahLst/>
              <a:cxnLst/>
              <a:rect l="l" t="t" r="r" b="b"/>
              <a:pathLst>
                <a:path w="6461577" h="197060">
                  <a:moveTo>
                    <a:pt x="0" y="0"/>
                  </a:moveTo>
                  <a:lnTo>
                    <a:pt x="6461577" y="0"/>
                  </a:lnTo>
                  <a:lnTo>
                    <a:pt x="6461577" y="197060"/>
                  </a:lnTo>
                  <a:lnTo>
                    <a:pt x="0" y="1970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6461577" cy="225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flipH="1">
            <a:off x="1463154" y="2442704"/>
            <a:ext cx="5144771" cy="7091790"/>
          </a:xfrm>
          <a:custGeom>
            <a:avLst/>
            <a:gdLst/>
            <a:ahLst/>
            <a:cxnLst/>
            <a:rect l="l" t="t" r="r" b="b"/>
            <a:pathLst>
              <a:path w="5144771" h="7091790">
                <a:moveTo>
                  <a:pt x="5144771" y="0"/>
                </a:moveTo>
                <a:lnTo>
                  <a:pt x="0" y="0"/>
                </a:lnTo>
                <a:lnTo>
                  <a:pt x="0" y="7091789"/>
                </a:lnTo>
                <a:lnTo>
                  <a:pt x="5144771" y="7091789"/>
                </a:lnTo>
                <a:lnTo>
                  <a:pt x="514477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607925" y="1502904"/>
            <a:ext cx="10651375" cy="93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999" b="1">
                <a:solidFill>
                  <a:srgbClr val="022759"/>
                </a:solidFill>
                <a:latin typeface="Klein Condensed Heavy"/>
                <a:ea typeface="Klein Condensed Heavy"/>
                <a:cs typeface="Klein Condensed Heavy"/>
                <a:sym typeface="Klein Condensed Heavy"/>
              </a:rPr>
              <a:t>ÁMBITOS DE APLICACIÓN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714430" y="3192462"/>
            <a:ext cx="9544870" cy="2703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9" lvl="1" indent="-539749" algn="l">
              <a:lnSpc>
                <a:spcPts val="4999"/>
              </a:lnSpc>
              <a:buFont typeface="Arial"/>
              <a:buChar char="•"/>
            </a:pPr>
            <a:r>
              <a:rPr lang="en-US" sz="4999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Acciones posesorias.</a:t>
            </a:r>
          </a:p>
          <a:p>
            <a:pPr marL="1079499" lvl="1" indent="-539749" algn="l">
              <a:lnSpc>
                <a:spcPts val="4999"/>
              </a:lnSpc>
              <a:buFont typeface="Arial"/>
              <a:buChar char="•"/>
            </a:pPr>
            <a:r>
              <a:rPr lang="en-US" sz="4999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Cobro de rentas.</a:t>
            </a:r>
          </a:p>
          <a:p>
            <a:pPr marL="1079499" lvl="1" indent="-539749" algn="l">
              <a:lnSpc>
                <a:spcPts val="4999"/>
              </a:lnSpc>
              <a:buFont typeface="Arial"/>
              <a:buChar char="•"/>
            </a:pPr>
            <a:r>
              <a:rPr lang="en-US" sz="4999" b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Servidumbres legales, entre otros.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5117" y="9258300"/>
            <a:ext cx="19221178" cy="1296051"/>
            <a:chOff x="0" y="0"/>
            <a:chExt cx="6461577" cy="43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1577" cy="435693"/>
            </a:xfrm>
            <a:custGeom>
              <a:avLst/>
              <a:gdLst/>
              <a:ahLst/>
              <a:cxnLst/>
              <a:rect l="l" t="t" r="r" b="b"/>
              <a:pathLst>
                <a:path w="6461577" h="435693">
                  <a:moveTo>
                    <a:pt x="0" y="0"/>
                  </a:moveTo>
                  <a:lnTo>
                    <a:pt x="6461577" y="0"/>
                  </a:lnTo>
                  <a:lnTo>
                    <a:pt x="6461577" y="435693"/>
                  </a:lnTo>
                  <a:lnTo>
                    <a:pt x="0" y="435693"/>
                  </a:lnTo>
                  <a:close/>
                </a:path>
              </a:pathLst>
            </a:custGeom>
            <a:solidFill>
              <a:srgbClr val="0227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461577" cy="464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384659" y="-82213"/>
            <a:ext cx="19221178" cy="487940"/>
            <a:chOff x="0" y="0"/>
            <a:chExt cx="6461577" cy="164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61577" cy="164031"/>
            </a:xfrm>
            <a:custGeom>
              <a:avLst/>
              <a:gdLst/>
              <a:ahLst/>
              <a:cxnLst/>
              <a:rect l="l" t="t" r="r" b="b"/>
              <a:pathLst>
                <a:path w="6461577" h="164031">
                  <a:moveTo>
                    <a:pt x="0" y="0"/>
                  </a:moveTo>
                  <a:lnTo>
                    <a:pt x="6461577" y="0"/>
                  </a:lnTo>
                  <a:lnTo>
                    <a:pt x="6461577" y="164031"/>
                  </a:lnTo>
                  <a:lnTo>
                    <a:pt x="0" y="164031"/>
                  </a:lnTo>
                  <a:close/>
                </a:path>
              </a:pathLst>
            </a:custGeom>
            <a:solidFill>
              <a:srgbClr val="D8222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6461577" cy="1926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318061" y="405727"/>
            <a:ext cx="18924122" cy="318843"/>
            <a:chOff x="0" y="0"/>
            <a:chExt cx="6361716" cy="1071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61716" cy="107185"/>
            </a:xfrm>
            <a:custGeom>
              <a:avLst/>
              <a:gdLst/>
              <a:ahLst/>
              <a:cxnLst/>
              <a:rect l="l" t="t" r="r" b="b"/>
              <a:pathLst>
                <a:path w="6361716" h="107185">
                  <a:moveTo>
                    <a:pt x="0" y="0"/>
                  </a:moveTo>
                  <a:lnTo>
                    <a:pt x="6361716" y="0"/>
                  </a:lnTo>
                  <a:lnTo>
                    <a:pt x="6361716" y="107185"/>
                  </a:lnTo>
                  <a:lnTo>
                    <a:pt x="0" y="1071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361716" cy="135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-384659" y="9968157"/>
            <a:ext cx="19221178" cy="586193"/>
            <a:chOff x="0" y="0"/>
            <a:chExt cx="6461577" cy="1970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461577" cy="197060"/>
            </a:xfrm>
            <a:custGeom>
              <a:avLst/>
              <a:gdLst/>
              <a:ahLst/>
              <a:cxnLst/>
              <a:rect l="l" t="t" r="r" b="b"/>
              <a:pathLst>
                <a:path w="6461577" h="197060">
                  <a:moveTo>
                    <a:pt x="0" y="0"/>
                  </a:moveTo>
                  <a:lnTo>
                    <a:pt x="6461577" y="0"/>
                  </a:lnTo>
                  <a:lnTo>
                    <a:pt x="6461577" y="197060"/>
                  </a:lnTo>
                  <a:lnTo>
                    <a:pt x="0" y="19706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6461577" cy="225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890865" y="1040370"/>
            <a:ext cx="5640145" cy="7902130"/>
          </a:xfrm>
          <a:custGeom>
            <a:avLst/>
            <a:gdLst/>
            <a:ahLst/>
            <a:cxnLst/>
            <a:rect l="l" t="t" r="r" b="b"/>
            <a:pathLst>
              <a:path w="5640145" h="7902130">
                <a:moveTo>
                  <a:pt x="0" y="0"/>
                </a:moveTo>
                <a:lnTo>
                  <a:pt x="5640145" y="0"/>
                </a:lnTo>
                <a:lnTo>
                  <a:pt x="5640145" y="7902130"/>
                </a:lnTo>
                <a:lnTo>
                  <a:pt x="0" y="7902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110630" y="1133475"/>
            <a:ext cx="9513955" cy="165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29"/>
              </a:lnSpc>
            </a:pPr>
            <a:r>
              <a:rPr lang="en-US" sz="6329" b="1">
                <a:solidFill>
                  <a:srgbClr val="022759"/>
                </a:solidFill>
                <a:latin typeface="Klein Condensed Heavy"/>
                <a:ea typeface="Klein Condensed Heavy"/>
                <a:cs typeface="Klein Condensed Heavy"/>
                <a:sym typeface="Klein Condensed Heavy"/>
              </a:rPr>
              <a:t>DIFERENCIAS CON JUICIO ORDINARIO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164797" y="3000375"/>
            <a:ext cx="10770332" cy="4471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19835" lvl="1" indent="-609600" algn="l">
              <a:lnSpc>
                <a:spcPts val="5651"/>
              </a:lnSpc>
              <a:buFont typeface="Arial"/>
              <a:buChar char="•"/>
            </a:pPr>
            <a:r>
              <a:rPr lang="en-US" sz="5650" b="1" dirty="0" err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Duración</a:t>
            </a:r>
            <a:r>
              <a:rPr lang="en-US" sz="5650" b="1" dirty="0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 breve vs. </a:t>
            </a:r>
            <a:r>
              <a:rPr lang="en-US" sz="5650" b="1" dirty="0" err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prolongada</a:t>
            </a:r>
            <a:r>
              <a:rPr lang="en-US" sz="5650" b="1" dirty="0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.</a:t>
            </a:r>
            <a:endParaRPr lang="es-ES" sz="5650" dirty="0"/>
          </a:p>
          <a:p>
            <a:pPr marL="1219835" lvl="1" indent="-609600">
              <a:lnSpc>
                <a:spcPts val="5651"/>
              </a:lnSpc>
              <a:buFont typeface="Arial"/>
              <a:buChar char="•"/>
            </a:pPr>
            <a:r>
              <a:rPr lang="en-US" sz="5650" b="1" dirty="0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Menor </a:t>
            </a:r>
            <a:r>
              <a:rPr lang="en-US" sz="5650" b="1" dirty="0" err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formalidad</a:t>
            </a:r>
            <a:r>
              <a:rPr lang="en-US" sz="5650" b="1" dirty="0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 vs. </a:t>
            </a:r>
            <a:r>
              <a:rPr lang="en-US" sz="5650" b="1" dirty="0" err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más</a:t>
            </a:r>
            <a:r>
              <a:rPr lang="en-US" sz="5650" b="1" dirty="0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 </a:t>
            </a:r>
            <a:r>
              <a:rPr lang="en-US" sz="5650" b="1" dirty="0" err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formalidad</a:t>
            </a:r>
            <a:r>
              <a:rPr lang="en-US" sz="5650" b="1" dirty="0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.</a:t>
            </a:r>
            <a:endParaRPr lang="en-US" sz="5650" b="1" dirty="0">
              <a:solidFill>
                <a:srgbClr val="022759"/>
              </a:solidFill>
              <a:latin typeface="Be Vietnam Ultra-Bold"/>
              <a:ea typeface="Be Vietnam Ultra-Bold"/>
              <a:cs typeface="Be Vietnam Ultra-Bold"/>
            </a:endParaRPr>
          </a:p>
          <a:p>
            <a:pPr marL="1219835" lvl="1" indent="-609600" algn="l">
              <a:lnSpc>
                <a:spcPts val="5651"/>
              </a:lnSpc>
              <a:buFont typeface="Arial"/>
              <a:buChar char="•"/>
            </a:pPr>
            <a:r>
              <a:rPr lang="en-US" sz="5650" b="1" dirty="0" err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Etapas</a:t>
            </a:r>
            <a:r>
              <a:rPr lang="en-US" sz="5650" b="1" dirty="0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 </a:t>
            </a:r>
            <a:r>
              <a:rPr lang="en-US" sz="5650" b="1" dirty="0" err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reducidas</a:t>
            </a:r>
            <a:r>
              <a:rPr lang="en-US" sz="5650" b="1" dirty="0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 vs. </a:t>
            </a:r>
            <a:r>
              <a:rPr lang="en-US" sz="5650" b="1" dirty="0" err="1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completas</a:t>
            </a:r>
            <a:r>
              <a:rPr lang="en-US" sz="5650" b="1" dirty="0">
                <a:solidFill>
                  <a:srgbClr val="022759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.</a:t>
            </a:r>
            <a:endParaRPr lang="en-US" sz="5650" b="1" dirty="0">
              <a:solidFill>
                <a:srgbClr val="022759"/>
              </a:solidFill>
              <a:latin typeface="Be Vietnam Ultra-Bold"/>
              <a:ea typeface="Be Vietnam Ultra-Bold"/>
              <a:cs typeface="Be Vietnam Ultra-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Personalizado</PresentationFormat>
  <Slides>20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Citación a audiencia de conciliación</vt:lpstr>
      <vt:lpstr>Realización de la audiencia de conciliación</vt:lpstr>
      <vt:lpstr>Reducción a escritura pública o protocolización</vt:lpstr>
      <vt:lpstr>Continuación del juicio en caso de fracaso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Reasoning for Seminal U.S. Texts Constitutional Principles Education Presentation in Red and Blue Flat Illustrations</dc:title>
  <cp:revision>21</cp:revision>
  <dcterms:created xsi:type="dcterms:W3CDTF">2006-08-16T00:00:00Z</dcterms:created>
  <dcterms:modified xsi:type="dcterms:W3CDTF">2025-04-28T23:35:02Z</dcterms:modified>
  <dc:identifier>DAGl8Ckq56k</dc:identifier>
</cp:coreProperties>
</file>